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notesMasterIdLst>
    <p:notesMasterId r:id="rId19"/>
  </p:notesMasterIdLst>
  <p:sldIdLst>
    <p:sldId id="256" r:id="rId2"/>
    <p:sldId id="257" r:id="rId3"/>
    <p:sldId id="258" r:id="rId4"/>
    <p:sldId id="259" r:id="rId5"/>
    <p:sldId id="260" r:id="rId6"/>
    <p:sldId id="261" r:id="rId7"/>
    <p:sldId id="262" r:id="rId8"/>
    <p:sldId id="263" r:id="rId9"/>
    <p:sldId id="265" r:id="rId10"/>
    <p:sldId id="271" r:id="rId11"/>
    <p:sldId id="273" r:id="rId12"/>
    <p:sldId id="272" r:id="rId13"/>
    <p:sldId id="266" r:id="rId14"/>
    <p:sldId id="268" r:id="rId15"/>
    <p:sldId id="269" r:id="rId16"/>
    <p:sldId id="270" r:id="rId17"/>
    <p:sldId id="267" r:id="rId18"/>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2B3FBF-CB06-49EB-A073-94AB37FCF6B6}" v="130" dt="2022-03-08T18:25:43.667"/>
    <p1510:client id="{19BE42F4-D2E3-2F31-8880-D7620453C2C9}" v="279" dt="2022-03-08T20:35:41.106"/>
    <p1510:client id="{1D7DBE60-F13F-3CDB-3179-2AD86F61094C}" v="14" dt="2022-03-09T21:25:30.761"/>
    <p1510:client id="{207A8ACA-E278-845C-7A5F-A8E98D1FAB21}" v="2" dt="2022-03-09T22:59:11.045"/>
    <p1510:client id="{341E422B-D212-715A-E23C-8957C8F6FFFF}" v="80" dt="2022-03-09T19:51:03.894"/>
    <p1510:client id="{345FD2E7-AD01-1DF2-E5A7-12E2475008A9}" v="5" dt="2022-03-09T20:53:05.031"/>
    <p1510:client id="{3CAAF418-2F3E-D0F7-E0D3-2911DB30C53F}" v="117" dt="2022-03-09T15:56:05.718"/>
    <p1510:client id="{4CEF3F18-0CC2-C790-C509-3AD4B57A83C6}" v="91" dt="2022-03-09T20:22:10.668"/>
    <p1510:client id="{4E231886-2A61-0BF3-7EC6-0D56B6DE9FBA}" v="33" dt="2022-03-08T18:47:09.488"/>
    <p1510:client id="{77CD4703-E5C3-D839-C856-F51EB12A5167}" v="16" dt="2022-03-09T15:22:36.999"/>
    <p1510:client id="{EA53B1DD-722F-A4ED-CC43-B6B8A4C21C8C}" v="30" dt="2022-03-08T18:55:48.9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59" autoAdjust="0"/>
    <p:restoredTop sz="54648" autoAdjust="0"/>
  </p:normalViewPr>
  <p:slideViewPr>
    <p:cSldViewPr snapToGrid="0">
      <p:cViewPr varScale="1">
        <p:scale>
          <a:sx n="47" d="100"/>
          <a:sy n="47" d="100"/>
        </p:scale>
        <p:origin x="1882"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903D6D-E3A0-4162-B6A2-936A1B8BEE88}"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2A6541E5-057E-4B8B-B849-7C918F1D88A4}">
      <dgm:prSet/>
      <dgm:spPr/>
      <dgm:t>
        <a:bodyPr/>
        <a:lstStyle/>
        <a:p>
          <a:pPr>
            <a:defRPr cap="all"/>
          </a:pPr>
          <a:r>
            <a:rPr lang="pt-BR" baseline="0"/>
            <a:t>Sensação de movimento: 10 quadros por segundo, no mínimo.</a:t>
          </a:r>
          <a:endParaRPr lang="en-US"/>
        </a:p>
      </dgm:t>
    </dgm:pt>
    <dgm:pt modelId="{98570E55-0E53-4E80-ACE9-CB68D4AA23F6}" type="parTrans" cxnId="{C5116ABE-40EB-4D4C-9CFB-5516DFE96B77}">
      <dgm:prSet/>
      <dgm:spPr/>
      <dgm:t>
        <a:bodyPr/>
        <a:lstStyle/>
        <a:p>
          <a:endParaRPr lang="en-US"/>
        </a:p>
      </dgm:t>
    </dgm:pt>
    <dgm:pt modelId="{D75906BA-A45D-4604-B992-ED0DB7000DEE}" type="sibTrans" cxnId="{C5116ABE-40EB-4D4C-9CFB-5516DFE96B77}">
      <dgm:prSet/>
      <dgm:spPr/>
      <dgm:t>
        <a:bodyPr/>
        <a:lstStyle/>
        <a:p>
          <a:endParaRPr lang="en-US"/>
        </a:p>
      </dgm:t>
    </dgm:pt>
    <dgm:pt modelId="{DCDEE6AB-7AAA-4995-8987-C68ACDBF8808}">
      <dgm:prSet/>
      <dgm:spPr/>
      <dgm:t>
        <a:bodyPr/>
        <a:lstStyle/>
        <a:p>
          <a:pPr>
            <a:defRPr cap="all"/>
          </a:pPr>
          <a:r>
            <a:rPr lang="pt-BR" baseline="0"/>
            <a:t>Desenho animado: 12 a 24 quadros por segundo.</a:t>
          </a:r>
          <a:endParaRPr lang="en-US"/>
        </a:p>
      </dgm:t>
    </dgm:pt>
    <dgm:pt modelId="{B53ACD49-82FE-431D-B180-931CB36A4288}" type="parTrans" cxnId="{8AFF6FC1-C1C3-459D-A202-45196CD3DC80}">
      <dgm:prSet/>
      <dgm:spPr/>
      <dgm:t>
        <a:bodyPr/>
        <a:lstStyle/>
        <a:p>
          <a:endParaRPr lang="en-US"/>
        </a:p>
      </dgm:t>
    </dgm:pt>
    <dgm:pt modelId="{60E5892C-58E7-47A9-8507-203CE4115B75}" type="sibTrans" cxnId="{8AFF6FC1-C1C3-459D-A202-45196CD3DC80}">
      <dgm:prSet/>
      <dgm:spPr/>
      <dgm:t>
        <a:bodyPr/>
        <a:lstStyle/>
        <a:p>
          <a:endParaRPr lang="en-US"/>
        </a:p>
      </dgm:t>
    </dgm:pt>
    <dgm:pt modelId="{A7D267F4-5E75-4032-96B2-27A4EB201D5F}">
      <dgm:prSet/>
      <dgm:spPr/>
      <dgm:t>
        <a:bodyPr/>
        <a:lstStyle/>
        <a:p>
          <a:pPr>
            <a:defRPr cap="all"/>
          </a:pPr>
          <a:r>
            <a:rPr lang="pt-BR" baseline="0"/>
            <a:t>Filmes de imagens reais: cerca de 30 quadros por segundo.</a:t>
          </a:r>
          <a:endParaRPr lang="en-US"/>
        </a:p>
      </dgm:t>
    </dgm:pt>
    <dgm:pt modelId="{C9E1820B-4737-4F6C-B894-6B5EAE4B8A1D}" type="parTrans" cxnId="{081FCD0A-D4DF-4007-B83C-C0B62D476226}">
      <dgm:prSet/>
      <dgm:spPr/>
      <dgm:t>
        <a:bodyPr/>
        <a:lstStyle/>
        <a:p>
          <a:endParaRPr lang="en-US"/>
        </a:p>
      </dgm:t>
    </dgm:pt>
    <dgm:pt modelId="{391F188F-3A28-4EBE-87F6-27F07B8C7D01}" type="sibTrans" cxnId="{081FCD0A-D4DF-4007-B83C-C0B62D476226}">
      <dgm:prSet/>
      <dgm:spPr/>
      <dgm:t>
        <a:bodyPr/>
        <a:lstStyle/>
        <a:p>
          <a:endParaRPr lang="en-US"/>
        </a:p>
      </dgm:t>
    </dgm:pt>
    <dgm:pt modelId="{3AB047FD-019C-489C-9CE7-B141C6A94382}" type="pres">
      <dgm:prSet presAssocID="{5B903D6D-E3A0-4162-B6A2-936A1B8BEE88}" presName="root" presStyleCnt="0">
        <dgm:presLayoutVars>
          <dgm:dir/>
          <dgm:resizeHandles val="exact"/>
        </dgm:presLayoutVars>
      </dgm:prSet>
      <dgm:spPr/>
    </dgm:pt>
    <dgm:pt modelId="{53D46C0B-B0AB-444C-A902-38BB4C194654}" type="pres">
      <dgm:prSet presAssocID="{2A6541E5-057E-4B8B-B849-7C918F1D88A4}" presName="compNode" presStyleCnt="0"/>
      <dgm:spPr/>
    </dgm:pt>
    <dgm:pt modelId="{43E7BDFB-811D-4657-A250-27D1E5BA9404}" type="pres">
      <dgm:prSet presAssocID="{2A6541E5-057E-4B8B-B849-7C918F1D88A4}" presName="iconBgRect" presStyleLbl="bgShp" presStyleIdx="0" presStyleCnt="3"/>
      <dgm:spPr/>
    </dgm:pt>
    <dgm:pt modelId="{B24285A1-4095-4397-9615-990D527D5681}" type="pres">
      <dgm:prSet presAssocID="{2A6541E5-057E-4B8B-B849-7C918F1D88A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vron Arrows"/>
        </a:ext>
      </dgm:extLst>
    </dgm:pt>
    <dgm:pt modelId="{0556A6CD-E8F5-464C-B5B6-F6EB5A56F02C}" type="pres">
      <dgm:prSet presAssocID="{2A6541E5-057E-4B8B-B849-7C918F1D88A4}" presName="spaceRect" presStyleCnt="0"/>
      <dgm:spPr/>
    </dgm:pt>
    <dgm:pt modelId="{77C8A287-7DAA-415E-B8C1-78B6AA292621}" type="pres">
      <dgm:prSet presAssocID="{2A6541E5-057E-4B8B-B849-7C918F1D88A4}" presName="textRect" presStyleLbl="revTx" presStyleIdx="0" presStyleCnt="3">
        <dgm:presLayoutVars>
          <dgm:chMax val="1"/>
          <dgm:chPref val="1"/>
        </dgm:presLayoutVars>
      </dgm:prSet>
      <dgm:spPr/>
    </dgm:pt>
    <dgm:pt modelId="{CE0588A6-F94A-4FAB-A080-A35882AEEB76}" type="pres">
      <dgm:prSet presAssocID="{D75906BA-A45D-4604-B992-ED0DB7000DEE}" presName="sibTrans" presStyleCnt="0"/>
      <dgm:spPr/>
    </dgm:pt>
    <dgm:pt modelId="{B861B4B8-CB0A-4080-8BEA-BE40ADF5F176}" type="pres">
      <dgm:prSet presAssocID="{DCDEE6AB-7AAA-4995-8987-C68ACDBF8808}" presName="compNode" presStyleCnt="0"/>
      <dgm:spPr/>
    </dgm:pt>
    <dgm:pt modelId="{56A79C1B-99ED-412E-A8CF-5B075CC15341}" type="pres">
      <dgm:prSet presAssocID="{DCDEE6AB-7AAA-4995-8987-C68ACDBF8808}" presName="iconBgRect" presStyleLbl="bgShp" presStyleIdx="1" presStyleCnt="3"/>
      <dgm:spPr/>
    </dgm:pt>
    <dgm:pt modelId="{C0187D35-F60F-474D-BD7B-D856D3DB8710}" type="pres">
      <dgm:prSet presAssocID="{DCDEE6AB-7AAA-4995-8987-C68ACDBF8808}"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rontossauro com preenchimento sólido"/>
        </a:ext>
      </dgm:extLst>
    </dgm:pt>
    <dgm:pt modelId="{213BBF21-D8A9-4022-9872-6D9D3E85576C}" type="pres">
      <dgm:prSet presAssocID="{DCDEE6AB-7AAA-4995-8987-C68ACDBF8808}" presName="spaceRect" presStyleCnt="0"/>
      <dgm:spPr/>
    </dgm:pt>
    <dgm:pt modelId="{62005600-EBC0-4D51-B8BD-B4585A769C99}" type="pres">
      <dgm:prSet presAssocID="{DCDEE6AB-7AAA-4995-8987-C68ACDBF8808}" presName="textRect" presStyleLbl="revTx" presStyleIdx="1" presStyleCnt="3">
        <dgm:presLayoutVars>
          <dgm:chMax val="1"/>
          <dgm:chPref val="1"/>
        </dgm:presLayoutVars>
      </dgm:prSet>
      <dgm:spPr/>
    </dgm:pt>
    <dgm:pt modelId="{BF022931-B350-4D5A-8CCA-084714AD2DA9}" type="pres">
      <dgm:prSet presAssocID="{60E5892C-58E7-47A9-8507-203CE4115B75}" presName="sibTrans" presStyleCnt="0"/>
      <dgm:spPr/>
    </dgm:pt>
    <dgm:pt modelId="{84233CB7-E3EF-4C61-9735-EBF320573777}" type="pres">
      <dgm:prSet presAssocID="{A7D267F4-5E75-4032-96B2-27A4EB201D5F}" presName="compNode" presStyleCnt="0"/>
      <dgm:spPr/>
    </dgm:pt>
    <dgm:pt modelId="{6EBE1540-51A6-4369-8DAB-345C7620315A}" type="pres">
      <dgm:prSet presAssocID="{A7D267F4-5E75-4032-96B2-27A4EB201D5F}" presName="iconBgRect" presStyleLbl="bgShp" presStyleIdx="2" presStyleCnt="3"/>
      <dgm:spPr/>
    </dgm:pt>
    <dgm:pt modelId="{2F9BCCE5-CAF6-4733-BD3B-E2C57E721D26}" type="pres">
      <dgm:prSet presAssocID="{A7D267F4-5E75-4032-96B2-27A4EB201D5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Video camera"/>
        </a:ext>
      </dgm:extLst>
    </dgm:pt>
    <dgm:pt modelId="{AE51095D-253A-49AE-AB06-165E9A49C49C}" type="pres">
      <dgm:prSet presAssocID="{A7D267F4-5E75-4032-96B2-27A4EB201D5F}" presName="spaceRect" presStyleCnt="0"/>
      <dgm:spPr/>
    </dgm:pt>
    <dgm:pt modelId="{01E764EF-2D15-444D-A362-222847F829DB}" type="pres">
      <dgm:prSet presAssocID="{A7D267F4-5E75-4032-96B2-27A4EB201D5F}" presName="textRect" presStyleLbl="revTx" presStyleIdx="2" presStyleCnt="3">
        <dgm:presLayoutVars>
          <dgm:chMax val="1"/>
          <dgm:chPref val="1"/>
        </dgm:presLayoutVars>
      </dgm:prSet>
      <dgm:spPr/>
    </dgm:pt>
  </dgm:ptLst>
  <dgm:cxnLst>
    <dgm:cxn modelId="{5B701703-F851-47B4-9A63-851DBB189B8F}" type="presOf" srcId="{A7D267F4-5E75-4032-96B2-27A4EB201D5F}" destId="{01E764EF-2D15-444D-A362-222847F829DB}" srcOrd="0" destOrd="0" presId="urn:microsoft.com/office/officeart/2018/5/layout/IconCircleLabelList"/>
    <dgm:cxn modelId="{081FCD0A-D4DF-4007-B83C-C0B62D476226}" srcId="{5B903D6D-E3A0-4162-B6A2-936A1B8BEE88}" destId="{A7D267F4-5E75-4032-96B2-27A4EB201D5F}" srcOrd="2" destOrd="0" parTransId="{C9E1820B-4737-4F6C-B894-6B5EAE4B8A1D}" sibTransId="{391F188F-3A28-4EBE-87F6-27F07B8C7D01}"/>
    <dgm:cxn modelId="{CE61EE0A-943E-492C-A0DD-847E03E51CA4}" type="presOf" srcId="{DCDEE6AB-7AAA-4995-8987-C68ACDBF8808}" destId="{62005600-EBC0-4D51-B8BD-B4585A769C99}" srcOrd="0" destOrd="0" presId="urn:microsoft.com/office/officeart/2018/5/layout/IconCircleLabelList"/>
    <dgm:cxn modelId="{F3AAF560-4751-433A-906A-6E9EADBFBB4B}" type="presOf" srcId="{2A6541E5-057E-4B8B-B849-7C918F1D88A4}" destId="{77C8A287-7DAA-415E-B8C1-78B6AA292621}" srcOrd="0" destOrd="0" presId="urn:microsoft.com/office/officeart/2018/5/layout/IconCircleLabelList"/>
    <dgm:cxn modelId="{C5116ABE-40EB-4D4C-9CFB-5516DFE96B77}" srcId="{5B903D6D-E3A0-4162-B6A2-936A1B8BEE88}" destId="{2A6541E5-057E-4B8B-B849-7C918F1D88A4}" srcOrd="0" destOrd="0" parTransId="{98570E55-0E53-4E80-ACE9-CB68D4AA23F6}" sibTransId="{D75906BA-A45D-4604-B992-ED0DB7000DEE}"/>
    <dgm:cxn modelId="{8AFF6FC1-C1C3-459D-A202-45196CD3DC80}" srcId="{5B903D6D-E3A0-4162-B6A2-936A1B8BEE88}" destId="{DCDEE6AB-7AAA-4995-8987-C68ACDBF8808}" srcOrd="1" destOrd="0" parTransId="{B53ACD49-82FE-431D-B180-931CB36A4288}" sibTransId="{60E5892C-58E7-47A9-8507-203CE4115B75}"/>
    <dgm:cxn modelId="{B311B2E5-134C-42CC-82F6-BA5A72C846CE}" type="presOf" srcId="{5B903D6D-E3A0-4162-B6A2-936A1B8BEE88}" destId="{3AB047FD-019C-489C-9CE7-B141C6A94382}" srcOrd="0" destOrd="0" presId="urn:microsoft.com/office/officeart/2018/5/layout/IconCircleLabelList"/>
    <dgm:cxn modelId="{8F49F239-6E38-41AB-83F4-6068DFF78EA0}" type="presParOf" srcId="{3AB047FD-019C-489C-9CE7-B141C6A94382}" destId="{53D46C0B-B0AB-444C-A902-38BB4C194654}" srcOrd="0" destOrd="0" presId="urn:microsoft.com/office/officeart/2018/5/layout/IconCircleLabelList"/>
    <dgm:cxn modelId="{19E9A266-2058-4433-9B01-D05D108D3222}" type="presParOf" srcId="{53D46C0B-B0AB-444C-A902-38BB4C194654}" destId="{43E7BDFB-811D-4657-A250-27D1E5BA9404}" srcOrd="0" destOrd="0" presId="urn:microsoft.com/office/officeart/2018/5/layout/IconCircleLabelList"/>
    <dgm:cxn modelId="{6DD2FD62-37D8-43A5-985D-A955265FF41E}" type="presParOf" srcId="{53D46C0B-B0AB-444C-A902-38BB4C194654}" destId="{B24285A1-4095-4397-9615-990D527D5681}" srcOrd="1" destOrd="0" presId="urn:microsoft.com/office/officeart/2018/5/layout/IconCircleLabelList"/>
    <dgm:cxn modelId="{78840A9D-C06C-4EBF-ADF0-6B095D60F013}" type="presParOf" srcId="{53D46C0B-B0AB-444C-A902-38BB4C194654}" destId="{0556A6CD-E8F5-464C-B5B6-F6EB5A56F02C}" srcOrd="2" destOrd="0" presId="urn:microsoft.com/office/officeart/2018/5/layout/IconCircleLabelList"/>
    <dgm:cxn modelId="{F482BF76-465D-47AC-88D1-6A95D9061D7A}" type="presParOf" srcId="{53D46C0B-B0AB-444C-A902-38BB4C194654}" destId="{77C8A287-7DAA-415E-B8C1-78B6AA292621}" srcOrd="3" destOrd="0" presId="urn:microsoft.com/office/officeart/2018/5/layout/IconCircleLabelList"/>
    <dgm:cxn modelId="{E64CC21B-B13B-4134-BEA8-68900113BBD7}" type="presParOf" srcId="{3AB047FD-019C-489C-9CE7-B141C6A94382}" destId="{CE0588A6-F94A-4FAB-A080-A35882AEEB76}" srcOrd="1" destOrd="0" presId="urn:microsoft.com/office/officeart/2018/5/layout/IconCircleLabelList"/>
    <dgm:cxn modelId="{5480C1E0-3016-4773-850E-A93ED8D63A35}" type="presParOf" srcId="{3AB047FD-019C-489C-9CE7-B141C6A94382}" destId="{B861B4B8-CB0A-4080-8BEA-BE40ADF5F176}" srcOrd="2" destOrd="0" presId="urn:microsoft.com/office/officeart/2018/5/layout/IconCircleLabelList"/>
    <dgm:cxn modelId="{1D053870-82E5-42D9-AA6B-AD1954D8E99D}" type="presParOf" srcId="{B861B4B8-CB0A-4080-8BEA-BE40ADF5F176}" destId="{56A79C1B-99ED-412E-A8CF-5B075CC15341}" srcOrd="0" destOrd="0" presId="urn:microsoft.com/office/officeart/2018/5/layout/IconCircleLabelList"/>
    <dgm:cxn modelId="{E8568F58-E77E-4521-9F05-89B8F70D846F}" type="presParOf" srcId="{B861B4B8-CB0A-4080-8BEA-BE40ADF5F176}" destId="{C0187D35-F60F-474D-BD7B-D856D3DB8710}" srcOrd="1" destOrd="0" presId="urn:microsoft.com/office/officeart/2018/5/layout/IconCircleLabelList"/>
    <dgm:cxn modelId="{036EE1B0-3707-41C3-903F-C5D83294CAFD}" type="presParOf" srcId="{B861B4B8-CB0A-4080-8BEA-BE40ADF5F176}" destId="{213BBF21-D8A9-4022-9872-6D9D3E85576C}" srcOrd="2" destOrd="0" presId="urn:microsoft.com/office/officeart/2018/5/layout/IconCircleLabelList"/>
    <dgm:cxn modelId="{7894ABF1-9F31-4CE5-A80B-F9256FC99289}" type="presParOf" srcId="{B861B4B8-CB0A-4080-8BEA-BE40ADF5F176}" destId="{62005600-EBC0-4D51-B8BD-B4585A769C99}" srcOrd="3" destOrd="0" presId="urn:microsoft.com/office/officeart/2018/5/layout/IconCircleLabelList"/>
    <dgm:cxn modelId="{1635C49D-0845-4627-B144-501EEC241980}" type="presParOf" srcId="{3AB047FD-019C-489C-9CE7-B141C6A94382}" destId="{BF022931-B350-4D5A-8CCA-084714AD2DA9}" srcOrd="3" destOrd="0" presId="urn:microsoft.com/office/officeart/2018/5/layout/IconCircleLabelList"/>
    <dgm:cxn modelId="{5A3E12C3-314A-41A2-9177-D6BAEFF7DA99}" type="presParOf" srcId="{3AB047FD-019C-489C-9CE7-B141C6A94382}" destId="{84233CB7-E3EF-4C61-9735-EBF320573777}" srcOrd="4" destOrd="0" presId="urn:microsoft.com/office/officeart/2018/5/layout/IconCircleLabelList"/>
    <dgm:cxn modelId="{C0872B46-B75B-4F0C-AEF3-65813505468A}" type="presParOf" srcId="{84233CB7-E3EF-4C61-9735-EBF320573777}" destId="{6EBE1540-51A6-4369-8DAB-345C7620315A}" srcOrd="0" destOrd="0" presId="urn:microsoft.com/office/officeart/2018/5/layout/IconCircleLabelList"/>
    <dgm:cxn modelId="{6E5DBE1F-180A-4E26-B4BE-D98D6671B552}" type="presParOf" srcId="{84233CB7-E3EF-4C61-9735-EBF320573777}" destId="{2F9BCCE5-CAF6-4733-BD3B-E2C57E721D26}" srcOrd="1" destOrd="0" presId="urn:microsoft.com/office/officeart/2018/5/layout/IconCircleLabelList"/>
    <dgm:cxn modelId="{4CC9B05B-FC38-4BF9-98DF-59B89E9CE856}" type="presParOf" srcId="{84233CB7-E3EF-4C61-9735-EBF320573777}" destId="{AE51095D-253A-49AE-AB06-165E9A49C49C}" srcOrd="2" destOrd="0" presId="urn:microsoft.com/office/officeart/2018/5/layout/IconCircleLabelList"/>
    <dgm:cxn modelId="{571A4D6E-5B5E-4952-9603-3557D2FAF42D}" type="presParOf" srcId="{84233CB7-E3EF-4C61-9735-EBF320573777}" destId="{01E764EF-2D15-444D-A362-222847F829DB}"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E7BDFB-811D-4657-A250-27D1E5BA9404}">
      <dsp:nvSpPr>
        <dsp:cNvPr id="0" name=""/>
        <dsp:cNvSpPr/>
      </dsp:nvSpPr>
      <dsp:spPr>
        <a:xfrm>
          <a:off x="600095" y="570738"/>
          <a:ext cx="1784250" cy="178425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24285A1-4095-4397-9615-990D527D5681}">
      <dsp:nvSpPr>
        <dsp:cNvPr id="0" name=""/>
        <dsp:cNvSpPr/>
      </dsp:nvSpPr>
      <dsp:spPr>
        <a:xfrm>
          <a:off x="980345" y="950988"/>
          <a:ext cx="1023750" cy="102375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7C8A287-7DAA-415E-B8C1-78B6AA292621}">
      <dsp:nvSpPr>
        <dsp:cNvPr id="0" name=""/>
        <dsp:cNvSpPr/>
      </dsp:nvSpPr>
      <dsp:spPr>
        <a:xfrm>
          <a:off x="29720" y="2910739"/>
          <a:ext cx="2925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pt-BR" sz="1500" kern="1200" baseline="0"/>
            <a:t>Sensação de movimento: 10 quadros por segundo, no mínimo.</a:t>
          </a:r>
          <a:endParaRPr lang="en-US" sz="1500" kern="1200"/>
        </a:p>
      </dsp:txBody>
      <dsp:txXfrm>
        <a:off x="29720" y="2910739"/>
        <a:ext cx="2925000" cy="720000"/>
      </dsp:txXfrm>
    </dsp:sp>
    <dsp:sp modelId="{56A79C1B-99ED-412E-A8CF-5B075CC15341}">
      <dsp:nvSpPr>
        <dsp:cNvPr id="0" name=""/>
        <dsp:cNvSpPr/>
      </dsp:nvSpPr>
      <dsp:spPr>
        <a:xfrm>
          <a:off x="4036970" y="570738"/>
          <a:ext cx="1784250" cy="178425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187D35-F60F-474D-BD7B-D856D3DB8710}">
      <dsp:nvSpPr>
        <dsp:cNvPr id="0" name=""/>
        <dsp:cNvSpPr/>
      </dsp:nvSpPr>
      <dsp:spPr>
        <a:xfrm>
          <a:off x="4417220" y="950988"/>
          <a:ext cx="1023750" cy="102375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2005600-EBC0-4D51-B8BD-B4585A769C99}">
      <dsp:nvSpPr>
        <dsp:cNvPr id="0" name=""/>
        <dsp:cNvSpPr/>
      </dsp:nvSpPr>
      <dsp:spPr>
        <a:xfrm>
          <a:off x="3466595" y="2910739"/>
          <a:ext cx="2925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pt-BR" sz="1500" kern="1200" baseline="0"/>
            <a:t>Desenho animado: 12 a 24 quadros por segundo.</a:t>
          </a:r>
          <a:endParaRPr lang="en-US" sz="1500" kern="1200"/>
        </a:p>
      </dsp:txBody>
      <dsp:txXfrm>
        <a:off x="3466595" y="2910739"/>
        <a:ext cx="2925000" cy="720000"/>
      </dsp:txXfrm>
    </dsp:sp>
    <dsp:sp modelId="{6EBE1540-51A6-4369-8DAB-345C7620315A}">
      <dsp:nvSpPr>
        <dsp:cNvPr id="0" name=""/>
        <dsp:cNvSpPr/>
      </dsp:nvSpPr>
      <dsp:spPr>
        <a:xfrm>
          <a:off x="7473845" y="570738"/>
          <a:ext cx="1784250" cy="178425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9BCCE5-CAF6-4733-BD3B-E2C57E721D26}">
      <dsp:nvSpPr>
        <dsp:cNvPr id="0" name=""/>
        <dsp:cNvSpPr/>
      </dsp:nvSpPr>
      <dsp:spPr>
        <a:xfrm>
          <a:off x="7854095" y="950988"/>
          <a:ext cx="1023750" cy="102375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1E764EF-2D15-444D-A362-222847F829DB}">
      <dsp:nvSpPr>
        <dsp:cNvPr id="0" name=""/>
        <dsp:cNvSpPr/>
      </dsp:nvSpPr>
      <dsp:spPr>
        <a:xfrm>
          <a:off x="6903470" y="2910739"/>
          <a:ext cx="2925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pt-BR" sz="1500" kern="1200" baseline="0"/>
            <a:t>Filmes de imagens reais: cerca de 30 quadros por segundo.</a:t>
          </a:r>
          <a:endParaRPr lang="en-US" sz="1500" kern="1200"/>
        </a:p>
      </dsp:txBody>
      <dsp:txXfrm>
        <a:off x="6903470" y="2910739"/>
        <a:ext cx="29250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gif>
</file>

<file path=ppt/media/image11.png>
</file>

<file path=ppt/media/image12.jpeg>
</file>

<file path=ppt/media/image13.gif>
</file>

<file path=ppt/media/image14.gif>
</file>

<file path=ppt/media/image15.png>
</file>

<file path=ppt/media/image16.png>
</file>

<file path=ppt/media/image17.png>
</file>

<file path=ppt/media/image18.png>
</file>

<file path=ppt/media/image19.gif>
</file>

<file path=ppt/media/image2.jpeg>
</file>

<file path=ppt/media/image20.jpeg>
</file>

<file path=ppt/media/image21.jpeg>
</file>

<file path=ppt/media/image22.jpeg>
</file>

<file path=ppt/media/image23.jpeg>
</file>

<file path=ppt/media/image24.jpeg>
</file>

<file path=ppt/media/image25.jpeg>
</file>

<file path=ppt/media/image3.gif>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261480-EF87-4E0F-B870-CA8E6125FDE6}" type="datetimeFigureOut">
              <a:t>10/03/2022</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D08924-B728-4B32-B82B-C0D906B46448}" type="slidenum">
              <a:t>‹nº›</a:t>
            </a:fld>
            <a:endParaRPr lang="pt-BR"/>
          </a:p>
        </p:txBody>
      </p:sp>
    </p:spTree>
    <p:extLst>
      <p:ext uri="{BB962C8B-B14F-4D97-AF65-F5344CB8AC3E}">
        <p14:creationId xmlns:p14="http://schemas.microsoft.com/office/powerpoint/2010/main" val="23912210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a:t>Conceito de Animação: A arte, ou técnica, de animar desenhos, bonecos (ou imagens) , que consiste em fotografar em seqüência uma série de imagens, feitas de sorte que, ao ser projetado o filme, figuras e objetos se movam como na ação ao vivo.</a:t>
            </a:r>
          </a:p>
          <a:p>
            <a:r>
              <a:rPr lang="en-US"/>
              <a:t>Ato de introduzir a ilusão do movimento a partir da exposição rápida de imagens estáticas.</a:t>
            </a:r>
            <a:endParaRPr lang="en-US" dirty="0">
              <a:cs typeface="Calibri"/>
            </a:endParaRPr>
          </a:p>
        </p:txBody>
      </p:sp>
      <p:sp>
        <p:nvSpPr>
          <p:cNvPr id="4" name="Espaço Reservado para Número de Slide 3"/>
          <p:cNvSpPr>
            <a:spLocks noGrp="1"/>
          </p:cNvSpPr>
          <p:nvPr>
            <p:ph type="sldNum" sz="quarter" idx="5"/>
          </p:nvPr>
        </p:nvSpPr>
        <p:spPr/>
        <p:txBody>
          <a:bodyPr/>
          <a:lstStyle/>
          <a:p>
            <a:fld id="{A7D08924-B728-4B32-B82B-C0D906B46448}" type="slidenum">
              <a:t>2</a:t>
            </a:fld>
            <a:endParaRPr lang="pt-BR"/>
          </a:p>
        </p:txBody>
      </p:sp>
    </p:spTree>
    <p:extLst>
      <p:ext uri="{BB962C8B-B14F-4D97-AF65-F5344CB8AC3E}">
        <p14:creationId xmlns:p14="http://schemas.microsoft.com/office/powerpoint/2010/main" val="371913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a:cs typeface="Calibri"/>
              </a:rPr>
              <a:t>Existem diversos tipos de animações, como </a:t>
            </a:r>
            <a:r>
              <a:rPr lang="en-US"/>
              <a:t>Animação 2D, Animação 3D, Animação em stop motion, Gráficos de movimento, Animação Procedural, Animação Estocástica entre outras</a:t>
            </a:r>
            <a:endParaRPr lang="en-US">
              <a:cs typeface="Calibri"/>
            </a:endParaRPr>
          </a:p>
          <a:p>
            <a:endParaRPr lang="en-US" dirty="0">
              <a:cs typeface="Calibri"/>
            </a:endParaRPr>
          </a:p>
        </p:txBody>
      </p:sp>
      <p:sp>
        <p:nvSpPr>
          <p:cNvPr id="4" name="Espaço Reservado para Número de Slide 3"/>
          <p:cNvSpPr>
            <a:spLocks noGrp="1"/>
          </p:cNvSpPr>
          <p:nvPr>
            <p:ph type="sldNum" sz="quarter" idx="5"/>
          </p:nvPr>
        </p:nvSpPr>
        <p:spPr/>
        <p:txBody>
          <a:bodyPr/>
          <a:lstStyle/>
          <a:p>
            <a:fld id="{A7D08924-B728-4B32-B82B-C0D906B46448}" type="slidenum">
              <a:rPr lang="pt-BR"/>
              <a:t>5</a:t>
            </a:fld>
            <a:endParaRPr lang="pt-BR"/>
          </a:p>
        </p:txBody>
      </p:sp>
    </p:spTree>
    <p:extLst>
      <p:ext uri="{BB962C8B-B14F-4D97-AF65-F5344CB8AC3E}">
        <p14:creationId xmlns:p14="http://schemas.microsoft.com/office/powerpoint/2010/main" val="17345138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a:t>Sequência de imagens com pequenas diferenças que se passadas sequencialmente dão a impressão de movimento</a:t>
            </a:r>
          </a:p>
          <a:p>
            <a:r>
              <a:rPr lang="pt-BR" b="1"/>
              <a:t>Pré-Produção:</a:t>
            </a:r>
            <a:endParaRPr lang="pt-BR" b="1">
              <a:cs typeface="Calibri"/>
            </a:endParaRPr>
          </a:p>
          <a:p>
            <a:r>
              <a:rPr lang="pt-BR">
                <a:cs typeface="Calibri"/>
              </a:rPr>
              <a:t>Aonde serão definidos os personagens a historia, planos de fundo, e outros elementos visuais ,que geralmente são feitos esboços que acabam virando imagens detalhadas, que por fim são coloridas</a:t>
            </a:r>
            <a:endParaRPr lang="pt-BR" b="1">
              <a:cs typeface="Calibri"/>
            </a:endParaRPr>
          </a:p>
          <a:p>
            <a:r>
              <a:rPr lang="pt-BR" b="1"/>
              <a:t>Produção:</a:t>
            </a:r>
            <a:endParaRPr lang="pt-BR" b="1">
              <a:cs typeface="Calibri"/>
            </a:endParaRPr>
          </a:p>
          <a:p>
            <a:r>
              <a:rPr lang="pt-BR"/>
              <a:t>A produção é o processo de junção de todos os materiais criados e para a produção das cenas. Isso inclui: preencher os fundos com cores, criar as cenas individuais e as atividades dos personagens; fazer a animação bruta e limpar o traçado do rascunho, interpolação (betweening), colorir os desenhos com a ajuda do software, fazer a composição e, por fim, a exportação.</a:t>
            </a:r>
            <a:endParaRPr lang="pt-BR">
              <a:cs typeface="Calibri"/>
            </a:endParaRPr>
          </a:p>
          <a:p>
            <a:r>
              <a:rPr lang="pt-BR"/>
              <a:t>Para reunir tudo, os animadores criam uma folha de exposição que inclui todas as instruções de como fazer cada cena. A folha de exposição é dividida em 5 partes:</a:t>
            </a:r>
            <a:endParaRPr lang="pt-BR">
              <a:cs typeface="Calibri"/>
            </a:endParaRPr>
          </a:p>
          <a:p>
            <a:pPr marL="171450" indent="-171450">
              <a:buFont typeface="Arial"/>
              <a:buChar char="•"/>
            </a:pPr>
            <a:r>
              <a:rPr lang="pt-BR"/>
              <a:t>Ações e tempo</a:t>
            </a:r>
            <a:endParaRPr lang="pt-BR">
              <a:cs typeface="Calibri"/>
            </a:endParaRPr>
          </a:p>
          <a:p>
            <a:pPr marL="171450" indent="-171450">
              <a:buFont typeface="Arial"/>
              <a:buChar char="•"/>
            </a:pPr>
            <a:r>
              <a:rPr lang="pt-BR"/>
              <a:t>Diálogos e música</a:t>
            </a:r>
            <a:endParaRPr lang="pt-BR">
              <a:cs typeface="Calibri"/>
            </a:endParaRPr>
          </a:p>
          <a:p>
            <a:pPr marL="171450" indent="-171450">
              <a:buFont typeface="Arial"/>
              <a:buChar char="•"/>
            </a:pPr>
            <a:r>
              <a:rPr lang="pt-BR"/>
              <a:t>Camadas de animações</a:t>
            </a:r>
            <a:endParaRPr lang="pt-BR">
              <a:cs typeface="Calibri"/>
            </a:endParaRPr>
          </a:p>
          <a:p>
            <a:pPr marL="171450" indent="-171450">
              <a:buFont typeface="Arial"/>
              <a:buChar char="•"/>
            </a:pPr>
            <a:r>
              <a:rPr lang="pt-BR"/>
              <a:t>Planos de fundo</a:t>
            </a:r>
            <a:endParaRPr lang="pt-BR">
              <a:cs typeface="Calibri"/>
            </a:endParaRPr>
          </a:p>
          <a:p>
            <a:pPr marL="171450" indent="-171450">
              <a:buFont typeface="Arial"/>
              <a:buChar char="•"/>
            </a:pPr>
            <a:r>
              <a:rPr lang="pt-BR"/>
              <a:t>Perspectiva</a:t>
            </a:r>
            <a:endParaRPr lang="pt-BR">
              <a:cs typeface="Calibri"/>
            </a:endParaRPr>
          </a:p>
          <a:p>
            <a:r>
              <a:rPr lang="pt-BR">
                <a:cs typeface="Calibri"/>
              </a:rPr>
              <a:t>Após essas folhas estiverem prontas eles as juntam em uma sobreposição, assim eles tem uma animação mais bruta, então ele partem para um processo de polimento, e por fim ele fazem a interpolação entre as imagem usado diversos softwares de animação que pegam esse quadros detalhados e fazem quadros intermediários para aumentar a fluidez da animação</a:t>
            </a:r>
          </a:p>
          <a:p>
            <a:r>
              <a:rPr lang="pt-BR">
                <a:cs typeface="Calibri"/>
              </a:rPr>
              <a:t>Programas: </a:t>
            </a:r>
            <a:r>
              <a:rPr lang="pt-BR"/>
              <a:t>Pencil 2D, Synfig Studio, Creatoon, Toon Boom e Blender</a:t>
            </a:r>
            <a:endParaRPr lang="pt-BR">
              <a:cs typeface="Calibri"/>
            </a:endParaRPr>
          </a:p>
          <a:p>
            <a:endParaRPr lang="pt-BR" b="1"/>
          </a:p>
          <a:p>
            <a:r>
              <a:rPr lang="pt-BR" b="1"/>
              <a:t>Pós-Produção:</a:t>
            </a:r>
            <a:endParaRPr lang="pt-BR">
              <a:cs typeface="Calibri" panose="020F0502020204030204"/>
            </a:endParaRPr>
          </a:p>
          <a:p>
            <a:r>
              <a:rPr lang="pt-BR"/>
              <a:t>A pós-produção é o processo final de edição da animação 2D. Durante esta fase, a animação é aprimorada com efeitos sonoros ou gravações adicionais para aumentar o impacto emocional. Depois que a versão final estiver pronta, ela será renderizada e exportada para diferentes formatos.</a:t>
            </a:r>
            <a:endParaRPr lang="pt-BR">
              <a:cs typeface="Calibri" panose="020F0502020204030204"/>
            </a:endParaRPr>
          </a:p>
          <a:p>
            <a:endParaRPr lang="pt-BR" b="1" dirty="0">
              <a:cs typeface="Calibri"/>
            </a:endParaRPr>
          </a:p>
        </p:txBody>
      </p:sp>
      <p:sp>
        <p:nvSpPr>
          <p:cNvPr id="4" name="Espaço Reservado para Número de Slide 3"/>
          <p:cNvSpPr>
            <a:spLocks noGrp="1"/>
          </p:cNvSpPr>
          <p:nvPr>
            <p:ph type="sldNum" sz="quarter" idx="5"/>
          </p:nvPr>
        </p:nvSpPr>
        <p:spPr/>
        <p:txBody>
          <a:bodyPr/>
          <a:lstStyle/>
          <a:p>
            <a:fld id="{A7D08924-B728-4B32-B82B-C0D906B46448}" type="slidenum">
              <a:rPr lang="pt-BR"/>
              <a:t>6</a:t>
            </a:fld>
            <a:endParaRPr lang="pt-BR"/>
          </a:p>
        </p:txBody>
      </p:sp>
    </p:spTree>
    <p:extLst>
      <p:ext uri="{BB962C8B-B14F-4D97-AF65-F5344CB8AC3E}">
        <p14:creationId xmlns:p14="http://schemas.microsoft.com/office/powerpoint/2010/main" val="3998988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dirty="0" err="1">
                <a:cs typeface="Calibri"/>
              </a:rPr>
              <a:t>Nas</a:t>
            </a:r>
            <a:r>
              <a:rPr lang="en-US" dirty="0">
                <a:cs typeface="Calibri"/>
              </a:rPr>
              <a:t> </a:t>
            </a:r>
            <a:r>
              <a:rPr lang="en-US" dirty="0" err="1">
                <a:cs typeface="Calibri"/>
              </a:rPr>
              <a:t>animaçoes</a:t>
            </a:r>
            <a:r>
              <a:rPr lang="en-US" dirty="0">
                <a:cs typeface="Calibri"/>
              </a:rPr>
              <a:t> 3d </a:t>
            </a:r>
            <a:r>
              <a:rPr lang="en-US" dirty="0" err="1">
                <a:cs typeface="Calibri"/>
              </a:rPr>
              <a:t>são</a:t>
            </a:r>
            <a:r>
              <a:rPr lang="en-US" dirty="0">
                <a:cs typeface="Calibri"/>
              </a:rPr>
              <a:t> </a:t>
            </a:r>
            <a:r>
              <a:rPr lang="en-US" dirty="0" err="1">
                <a:cs typeface="Calibri"/>
              </a:rPr>
              <a:t>utilizados</a:t>
            </a:r>
            <a:r>
              <a:rPr lang="en-US" dirty="0">
                <a:cs typeface="Calibri"/>
              </a:rPr>
              <a:t> </a:t>
            </a:r>
            <a:r>
              <a:rPr lang="en-US" dirty="0"/>
              <a:t>um </a:t>
            </a:r>
            <a:r>
              <a:rPr lang="en-US" dirty="0" err="1"/>
              <a:t>modelo</a:t>
            </a:r>
            <a:r>
              <a:rPr lang="en-US" dirty="0"/>
              <a:t> 3D. Esse </a:t>
            </a:r>
            <a:r>
              <a:rPr lang="en-US" dirty="0" err="1"/>
              <a:t>modelo</a:t>
            </a:r>
            <a:r>
              <a:rPr lang="en-US" dirty="0"/>
              <a:t> é </a:t>
            </a:r>
            <a:r>
              <a:rPr lang="en-US" dirty="0" err="1"/>
              <a:t>manipulado</a:t>
            </a:r>
            <a:r>
              <a:rPr lang="en-US" dirty="0"/>
              <a:t>, o que </a:t>
            </a:r>
            <a:r>
              <a:rPr lang="en-US" dirty="0" err="1"/>
              <a:t>significa</a:t>
            </a:r>
            <a:r>
              <a:rPr lang="en-US" dirty="0"/>
              <a:t> que é </a:t>
            </a:r>
            <a:r>
              <a:rPr lang="en-US" dirty="0" err="1"/>
              <a:t>programado</a:t>
            </a:r>
            <a:r>
              <a:rPr lang="en-US" dirty="0"/>
              <a:t> com </a:t>
            </a:r>
            <a:r>
              <a:rPr lang="en-US" dirty="0" err="1"/>
              <a:t>todos</a:t>
            </a:r>
            <a:r>
              <a:rPr lang="en-US" dirty="0"/>
              <a:t> </a:t>
            </a:r>
            <a:r>
              <a:rPr lang="en-US" dirty="0" err="1"/>
              <a:t>os</a:t>
            </a:r>
            <a:r>
              <a:rPr lang="en-US" dirty="0"/>
              <a:t> </a:t>
            </a:r>
            <a:r>
              <a:rPr lang="en-US" dirty="0" err="1"/>
              <a:t>ossos</a:t>
            </a:r>
            <a:r>
              <a:rPr lang="en-US" dirty="0"/>
              <a:t> e </a:t>
            </a:r>
            <a:r>
              <a:rPr lang="en-US" dirty="0" err="1"/>
              <a:t>controles</a:t>
            </a:r>
            <a:r>
              <a:rPr lang="en-US" dirty="0"/>
              <a:t> </a:t>
            </a:r>
            <a:r>
              <a:rPr lang="en-US" dirty="0" err="1"/>
              <a:t>virtuais</a:t>
            </a:r>
            <a:r>
              <a:rPr lang="en-US" dirty="0"/>
              <a:t> </a:t>
            </a:r>
            <a:r>
              <a:rPr lang="en-US" dirty="0" err="1"/>
              <a:t>corretos</a:t>
            </a:r>
            <a:r>
              <a:rPr lang="en-US" dirty="0"/>
              <a:t> para </a:t>
            </a:r>
            <a:r>
              <a:rPr lang="en-US" dirty="0" err="1"/>
              <a:t>facilitar</a:t>
            </a:r>
            <a:r>
              <a:rPr lang="en-US" dirty="0"/>
              <a:t> </a:t>
            </a:r>
            <a:r>
              <a:rPr lang="en-US" dirty="0" err="1"/>
              <a:t>ao</a:t>
            </a:r>
            <a:r>
              <a:rPr lang="en-US" dirty="0"/>
              <a:t> </a:t>
            </a:r>
            <a:r>
              <a:rPr lang="en-US" dirty="0" err="1"/>
              <a:t>máximo</a:t>
            </a:r>
            <a:r>
              <a:rPr lang="en-US" dirty="0"/>
              <a:t> a </a:t>
            </a:r>
            <a:r>
              <a:rPr lang="en-US" dirty="0" err="1"/>
              <a:t>animação</a:t>
            </a:r>
            <a:r>
              <a:rPr lang="en-US" dirty="0"/>
              <a:t> dos </a:t>
            </a:r>
            <a:r>
              <a:rPr lang="en-US" dirty="0" err="1"/>
              <a:t>animadores</a:t>
            </a:r>
            <a:r>
              <a:rPr lang="en-US" dirty="0"/>
              <a:t>.</a:t>
            </a:r>
          </a:p>
          <a:p>
            <a:r>
              <a:rPr lang="en-US" dirty="0">
                <a:cs typeface="Calibri"/>
              </a:rPr>
              <a:t>A </a:t>
            </a:r>
            <a:r>
              <a:rPr lang="en-US" dirty="0" err="1">
                <a:cs typeface="Calibri"/>
              </a:rPr>
              <a:t>animação</a:t>
            </a:r>
            <a:r>
              <a:rPr lang="en-US" dirty="0">
                <a:cs typeface="Calibri"/>
              </a:rPr>
              <a:t> e </a:t>
            </a:r>
            <a:r>
              <a:rPr lang="en-US" dirty="0" err="1">
                <a:cs typeface="Calibri"/>
              </a:rPr>
              <a:t>feita</a:t>
            </a:r>
            <a:r>
              <a:rPr lang="en-US" dirty="0">
                <a:cs typeface="Calibri"/>
              </a:rPr>
              <a:t> </a:t>
            </a:r>
            <a:r>
              <a:rPr lang="en-US" dirty="0" err="1">
                <a:cs typeface="Calibri"/>
              </a:rPr>
              <a:t>usando</a:t>
            </a:r>
            <a:r>
              <a:rPr lang="en-US" dirty="0">
                <a:cs typeface="Calibri"/>
              </a:rPr>
              <a:t> </a:t>
            </a:r>
            <a:r>
              <a:rPr lang="en-US" dirty="0" err="1">
                <a:cs typeface="Calibri"/>
              </a:rPr>
              <a:t>quadros</a:t>
            </a:r>
            <a:r>
              <a:rPr lang="en-US" dirty="0">
                <a:cs typeface="Calibri"/>
              </a:rPr>
              <a:t> </a:t>
            </a:r>
            <a:r>
              <a:rPr lang="en-US" dirty="0" err="1">
                <a:cs typeface="Calibri"/>
              </a:rPr>
              <a:t>chaves</a:t>
            </a:r>
            <a:r>
              <a:rPr lang="en-US" dirty="0">
                <a:cs typeface="Calibri"/>
              </a:rPr>
              <a:t>, </a:t>
            </a:r>
            <a:r>
              <a:rPr lang="en-US" dirty="0" err="1">
                <a:cs typeface="Calibri"/>
              </a:rPr>
              <a:t>aonde</a:t>
            </a:r>
            <a:r>
              <a:rPr lang="en-US" dirty="0">
                <a:cs typeface="Calibri"/>
              </a:rPr>
              <a:t> voce move o </a:t>
            </a:r>
            <a:r>
              <a:rPr lang="en-US" dirty="0" err="1">
                <a:cs typeface="Calibri"/>
              </a:rPr>
              <a:t>modelo</a:t>
            </a:r>
            <a:r>
              <a:rPr lang="en-US" dirty="0">
                <a:cs typeface="Calibri"/>
              </a:rPr>
              <a:t> 3d para </a:t>
            </a:r>
            <a:r>
              <a:rPr lang="en-US" dirty="0" err="1">
                <a:cs typeface="Calibri"/>
              </a:rPr>
              <a:t>uma</a:t>
            </a:r>
            <a:r>
              <a:rPr lang="en-US" dirty="0">
                <a:cs typeface="Calibri"/>
              </a:rPr>
              <a:t> </a:t>
            </a:r>
            <a:r>
              <a:rPr lang="en-US" dirty="0" err="1">
                <a:cs typeface="Calibri"/>
              </a:rPr>
              <a:t>posição</a:t>
            </a:r>
            <a:r>
              <a:rPr lang="en-US" dirty="0">
                <a:cs typeface="Calibri"/>
              </a:rPr>
              <a:t> que voce </a:t>
            </a:r>
            <a:r>
              <a:rPr lang="en-US" dirty="0" err="1">
                <a:cs typeface="Calibri"/>
              </a:rPr>
              <a:t>deseja</a:t>
            </a:r>
            <a:r>
              <a:rPr lang="en-US" dirty="0">
                <a:cs typeface="Calibri"/>
              </a:rPr>
              <a:t> e </a:t>
            </a:r>
            <a:r>
              <a:rPr lang="en-US" dirty="0" err="1">
                <a:cs typeface="Calibri"/>
              </a:rPr>
              <a:t>seleciona</a:t>
            </a:r>
            <a:r>
              <a:rPr lang="en-US" dirty="0">
                <a:cs typeface="Calibri"/>
              </a:rPr>
              <a:t> a </a:t>
            </a:r>
            <a:r>
              <a:rPr lang="en-US" dirty="0" err="1">
                <a:cs typeface="Calibri"/>
              </a:rPr>
              <a:t>quantidade</a:t>
            </a:r>
            <a:r>
              <a:rPr lang="en-US" dirty="0">
                <a:cs typeface="Calibri"/>
              </a:rPr>
              <a:t> de frames que </a:t>
            </a:r>
            <a:r>
              <a:rPr lang="en-US" dirty="0" err="1">
                <a:cs typeface="Calibri"/>
              </a:rPr>
              <a:t>vai</a:t>
            </a:r>
            <a:r>
              <a:rPr lang="en-US" dirty="0">
                <a:cs typeface="Calibri"/>
              </a:rPr>
              <a:t> </a:t>
            </a:r>
            <a:r>
              <a:rPr lang="en-US" dirty="0" err="1">
                <a:cs typeface="Calibri"/>
              </a:rPr>
              <a:t>ter</a:t>
            </a:r>
            <a:r>
              <a:rPr lang="en-US" dirty="0">
                <a:cs typeface="Calibri"/>
              </a:rPr>
              <a:t> entre um </a:t>
            </a:r>
            <a:r>
              <a:rPr lang="en-US" dirty="0" err="1">
                <a:cs typeface="Calibri"/>
              </a:rPr>
              <a:t>quadro</a:t>
            </a:r>
            <a:r>
              <a:rPr lang="en-US" dirty="0">
                <a:cs typeface="Calibri"/>
              </a:rPr>
              <a:t> </a:t>
            </a:r>
            <a:r>
              <a:rPr lang="en-US" dirty="0" err="1">
                <a:cs typeface="Calibri"/>
              </a:rPr>
              <a:t>chave</a:t>
            </a:r>
            <a:r>
              <a:rPr lang="en-US" dirty="0">
                <a:cs typeface="Calibri"/>
              </a:rPr>
              <a:t> para outro e o </a:t>
            </a:r>
            <a:r>
              <a:rPr lang="en-US" dirty="0" err="1">
                <a:cs typeface="Calibri"/>
              </a:rPr>
              <a:t>programa</a:t>
            </a:r>
            <a:r>
              <a:rPr lang="en-US" dirty="0">
                <a:cs typeface="Calibri"/>
              </a:rPr>
              <a:t> </a:t>
            </a:r>
            <a:r>
              <a:rPr lang="en-US" dirty="0" err="1">
                <a:cs typeface="Calibri"/>
              </a:rPr>
              <a:t>faz</a:t>
            </a:r>
            <a:r>
              <a:rPr lang="en-US" dirty="0">
                <a:cs typeface="Calibri"/>
              </a:rPr>
              <a:t> a </a:t>
            </a:r>
            <a:r>
              <a:rPr lang="en-US" dirty="0" err="1">
                <a:cs typeface="Calibri"/>
              </a:rPr>
              <a:t>interpolação</a:t>
            </a:r>
            <a:r>
              <a:rPr lang="en-US" dirty="0">
                <a:cs typeface="Calibri"/>
              </a:rPr>
              <a:t> do </a:t>
            </a:r>
            <a:r>
              <a:rPr lang="en-US" dirty="0" err="1">
                <a:cs typeface="Calibri"/>
              </a:rPr>
              <a:t>movimento</a:t>
            </a:r>
          </a:p>
          <a:p>
            <a:r>
              <a:rPr lang="en-US" dirty="0">
                <a:cs typeface="Calibri"/>
              </a:rPr>
              <a:t>Quando as </a:t>
            </a:r>
            <a:r>
              <a:rPr lang="en-US" dirty="0" err="1">
                <a:cs typeface="Calibri"/>
              </a:rPr>
              <a:t>cenas</a:t>
            </a:r>
            <a:r>
              <a:rPr lang="en-US" dirty="0">
                <a:cs typeface="Calibri"/>
              </a:rPr>
              <a:t> </a:t>
            </a:r>
            <a:r>
              <a:rPr lang="en-US" dirty="0" err="1">
                <a:cs typeface="Calibri"/>
              </a:rPr>
              <a:t>estão</a:t>
            </a:r>
            <a:r>
              <a:rPr lang="en-US" dirty="0">
                <a:cs typeface="Calibri"/>
              </a:rPr>
              <a:t> </a:t>
            </a:r>
            <a:r>
              <a:rPr lang="en-US" dirty="0" err="1">
                <a:cs typeface="Calibri"/>
              </a:rPr>
              <a:t>animadas</a:t>
            </a:r>
            <a:r>
              <a:rPr lang="en-US" dirty="0">
                <a:cs typeface="Calibri"/>
              </a:rPr>
              <a:t> </a:t>
            </a:r>
            <a:r>
              <a:rPr lang="en-US" dirty="0" err="1">
                <a:cs typeface="Calibri"/>
              </a:rPr>
              <a:t>parte</a:t>
            </a:r>
            <a:r>
              <a:rPr lang="en-US" dirty="0">
                <a:cs typeface="Calibri"/>
              </a:rPr>
              <a:t> para a </a:t>
            </a:r>
            <a:r>
              <a:rPr lang="en-US" dirty="0" err="1">
                <a:cs typeface="Calibri"/>
              </a:rPr>
              <a:t>parte</a:t>
            </a:r>
            <a:r>
              <a:rPr lang="en-US" dirty="0">
                <a:cs typeface="Calibri"/>
              </a:rPr>
              <a:t> de </a:t>
            </a:r>
            <a:r>
              <a:rPr lang="en-US" dirty="0" err="1">
                <a:cs typeface="Calibri"/>
              </a:rPr>
              <a:t>polimento</a:t>
            </a:r>
            <a:r>
              <a:rPr lang="en-US" dirty="0">
                <a:cs typeface="Calibri"/>
              </a:rPr>
              <a:t> das imagens </a:t>
            </a:r>
            <a:r>
              <a:rPr lang="en-US" dirty="0" err="1">
                <a:cs typeface="Calibri"/>
              </a:rPr>
              <a:t>adicionando</a:t>
            </a:r>
            <a:r>
              <a:rPr lang="en-US" dirty="0">
                <a:cs typeface="Calibri"/>
              </a:rPr>
              <a:t> </a:t>
            </a:r>
            <a:r>
              <a:rPr lang="en-US" dirty="0" err="1">
                <a:cs typeface="Calibri"/>
              </a:rPr>
              <a:t>detalhes</a:t>
            </a:r>
            <a:r>
              <a:rPr lang="en-US" dirty="0">
                <a:cs typeface="Calibri"/>
              </a:rPr>
              <a:t>, </a:t>
            </a:r>
            <a:r>
              <a:rPr lang="en-US" dirty="0" err="1">
                <a:cs typeface="Calibri"/>
              </a:rPr>
              <a:t>sombreamento</a:t>
            </a:r>
            <a:r>
              <a:rPr lang="en-US" dirty="0">
                <a:cs typeface="Calibri"/>
              </a:rPr>
              <a:t> entre outros.</a:t>
            </a:r>
          </a:p>
        </p:txBody>
      </p:sp>
      <p:sp>
        <p:nvSpPr>
          <p:cNvPr id="4" name="Espaço Reservado para Número de Slide 3"/>
          <p:cNvSpPr>
            <a:spLocks noGrp="1"/>
          </p:cNvSpPr>
          <p:nvPr>
            <p:ph type="sldNum" sz="quarter" idx="5"/>
          </p:nvPr>
        </p:nvSpPr>
        <p:spPr/>
        <p:txBody>
          <a:bodyPr/>
          <a:lstStyle/>
          <a:p>
            <a:fld id="{A7D08924-B728-4B32-B82B-C0D906B46448}" type="slidenum">
              <a:rPr lang="pt-BR"/>
              <a:t>7</a:t>
            </a:fld>
            <a:endParaRPr lang="pt-BR"/>
          </a:p>
        </p:txBody>
      </p:sp>
    </p:spTree>
    <p:extLst>
      <p:ext uri="{BB962C8B-B14F-4D97-AF65-F5344CB8AC3E}">
        <p14:creationId xmlns:p14="http://schemas.microsoft.com/office/powerpoint/2010/main" val="32724311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dirty="0"/>
              <a:t>Uma </a:t>
            </a:r>
            <a:r>
              <a:rPr lang="en-US" b="1" dirty="0" err="1"/>
              <a:t>animação</a:t>
            </a:r>
            <a:r>
              <a:rPr lang="en-US" b="1" dirty="0"/>
              <a:t> procedural</a:t>
            </a:r>
            <a:r>
              <a:rPr lang="en-US" dirty="0"/>
              <a:t> é um </a:t>
            </a:r>
            <a:r>
              <a:rPr lang="en-US" dirty="0" err="1"/>
              <a:t>tipo</a:t>
            </a:r>
            <a:r>
              <a:rPr lang="en-US" dirty="0"/>
              <a:t> de </a:t>
            </a:r>
            <a:r>
              <a:rPr lang="en-US" dirty="0" err="1"/>
              <a:t>animação</a:t>
            </a:r>
            <a:r>
              <a:rPr lang="en-US" dirty="0"/>
              <a:t> </a:t>
            </a:r>
            <a:r>
              <a:rPr lang="en-US" dirty="0" err="1"/>
              <a:t>por</a:t>
            </a:r>
            <a:r>
              <a:rPr lang="en-US" dirty="0"/>
              <a:t> </a:t>
            </a:r>
            <a:r>
              <a:rPr lang="en-US" dirty="0" err="1"/>
              <a:t>computador</a:t>
            </a:r>
            <a:r>
              <a:rPr lang="en-US" dirty="0"/>
              <a:t> , </a:t>
            </a:r>
            <a:r>
              <a:rPr lang="en-US" dirty="0" err="1"/>
              <a:t>usada</a:t>
            </a:r>
            <a:r>
              <a:rPr lang="en-US" dirty="0"/>
              <a:t> para </a:t>
            </a:r>
            <a:r>
              <a:rPr lang="en-US" dirty="0" err="1"/>
              <a:t>gerar</a:t>
            </a:r>
            <a:r>
              <a:rPr lang="en-US" dirty="0"/>
              <a:t> </a:t>
            </a:r>
            <a:r>
              <a:rPr lang="en-US" dirty="0" err="1"/>
              <a:t>automaticamente</a:t>
            </a:r>
            <a:r>
              <a:rPr lang="en-US" dirty="0"/>
              <a:t> </a:t>
            </a:r>
            <a:r>
              <a:rPr lang="en-US" dirty="0" err="1"/>
              <a:t>animação</a:t>
            </a:r>
            <a:r>
              <a:rPr lang="en-US" dirty="0"/>
              <a:t> </a:t>
            </a:r>
            <a:r>
              <a:rPr lang="en-US" dirty="0" err="1"/>
              <a:t>em</a:t>
            </a:r>
            <a:r>
              <a:rPr lang="en-US" dirty="0"/>
              <a:t> tempo real para </a:t>
            </a:r>
            <a:r>
              <a:rPr lang="en-US" dirty="0" err="1"/>
              <a:t>permitir</a:t>
            </a:r>
            <a:r>
              <a:rPr lang="en-US" dirty="0"/>
              <a:t> </a:t>
            </a:r>
            <a:r>
              <a:rPr lang="en-US" dirty="0" err="1"/>
              <a:t>uma</a:t>
            </a:r>
            <a:r>
              <a:rPr lang="en-US" dirty="0"/>
              <a:t> </a:t>
            </a:r>
            <a:r>
              <a:rPr lang="en-US" dirty="0" err="1"/>
              <a:t>série</a:t>
            </a:r>
            <a:r>
              <a:rPr lang="en-US" dirty="0"/>
              <a:t> de </a:t>
            </a:r>
            <a:r>
              <a:rPr lang="en-US" dirty="0" err="1"/>
              <a:t>ações</a:t>
            </a:r>
            <a:r>
              <a:rPr lang="en-US" dirty="0"/>
              <a:t> </a:t>
            </a:r>
            <a:r>
              <a:rPr lang="en-US" dirty="0" err="1"/>
              <a:t>mais</a:t>
            </a:r>
            <a:r>
              <a:rPr lang="en-US" dirty="0"/>
              <a:t> </a:t>
            </a:r>
            <a:r>
              <a:rPr lang="en-US" dirty="0" err="1"/>
              <a:t>diversificada</a:t>
            </a:r>
            <a:r>
              <a:rPr lang="en-US" dirty="0"/>
              <a:t> do que </a:t>
            </a:r>
            <a:r>
              <a:rPr lang="en-US" dirty="0" err="1"/>
              <a:t>poderia</a:t>
            </a:r>
            <a:r>
              <a:rPr lang="en-US" dirty="0"/>
              <a:t> ser </a:t>
            </a:r>
            <a:r>
              <a:rPr lang="en-US" dirty="0" err="1"/>
              <a:t>criada</a:t>
            </a:r>
            <a:r>
              <a:rPr lang="en-US" dirty="0"/>
              <a:t> </a:t>
            </a:r>
            <a:r>
              <a:rPr lang="en-US" dirty="0" err="1"/>
              <a:t>usando</a:t>
            </a:r>
            <a:r>
              <a:rPr lang="en-US" dirty="0"/>
              <a:t> </a:t>
            </a:r>
            <a:r>
              <a:rPr lang="en-US" dirty="0" err="1"/>
              <a:t>animações</a:t>
            </a:r>
            <a:r>
              <a:rPr lang="en-US" dirty="0"/>
              <a:t> </a:t>
            </a:r>
            <a:r>
              <a:rPr lang="en-US" dirty="0" err="1"/>
              <a:t>predefinidas</a:t>
            </a:r>
            <a:r>
              <a:rPr lang="en-US" dirty="0"/>
              <a:t>.</a:t>
            </a:r>
          </a:p>
          <a:p>
            <a:endParaRPr lang="en-US" dirty="0">
              <a:cs typeface="Calibri"/>
            </a:endParaRPr>
          </a:p>
          <a:p>
            <a:r>
              <a:rPr lang="pt-BR" dirty="0">
                <a:cs typeface="Calibri"/>
              </a:rPr>
              <a:t>Muitas vezes usadas para simular </a:t>
            </a:r>
            <a:r>
              <a:rPr lang="pt-BR" dirty="0" err="1">
                <a:cs typeface="Calibri"/>
              </a:rPr>
              <a:t>sitamas</a:t>
            </a:r>
            <a:r>
              <a:rPr lang="pt-BR" dirty="0">
                <a:cs typeface="Calibri"/>
              </a:rPr>
              <a:t> de </a:t>
            </a:r>
            <a:r>
              <a:rPr lang="pt-BR" dirty="0" err="1">
                <a:cs typeface="Calibri"/>
              </a:rPr>
              <a:t>particulas</a:t>
            </a:r>
            <a:r>
              <a:rPr lang="pt-BR" dirty="0">
                <a:cs typeface="Calibri"/>
              </a:rPr>
              <a:t> como fogo ou fumaça, </a:t>
            </a:r>
            <a:r>
              <a:rPr lang="pt-BR" dirty="0"/>
              <a:t> roupas , dinâmica de corpo rígido e dinâmica de cabelo e pele, bem como animação de personagens.</a:t>
            </a:r>
            <a:endParaRPr lang="pt-BR" dirty="0">
              <a:cs typeface="Calibri"/>
            </a:endParaRPr>
          </a:p>
          <a:p>
            <a:endParaRPr lang="pt-BR" dirty="0">
              <a:cs typeface="Calibri"/>
            </a:endParaRPr>
          </a:p>
          <a:p>
            <a:r>
              <a:rPr lang="pt-BR" dirty="0">
                <a:cs typeface="Calibri"/>
              </a:rPr>
              <a:t>E usada em jogos desde </a:t>
            </a:r>
            <a:r>
              <a:rPr lang="pt-BR" dirty="0" err="1">
                <a:cs typeface="Calibri"/>
              </a:rPr>
              <a:t>funçoes</a:t>
            </a:r>
            <a:r>
              <a:rPr lang="pt-BR" dirty="0">
                <a:cs typeface="Calibri"/>
              </a:rPr>
              <a:t> mais simples de virar a </a:t>
            </a:r>
            <a:r>
              <a:rPr lang="pt-BR" dirty="0" err="1">
                <a:cs typeface="Calibri"/>
              </a:rPr>
              <a:t>cebeça</a:t>
            </a:r>
            <a:r>
              <a:rPr lang="pt-BR" dirty="0">
                <a:cs typeface="Calibri"/>
              </a:rPr>
              <a:t> do personagem ate </a:t>
            </a:r>
            <a:r>
              <a:rPr lang="pt-BR" dirty="0" err="1">
                <a:cs typeface="Calibri"/>
              </a:rPr>
              <a:t>movimentaçoes</a:t>
            </a:r>
            <a:r>
              <a:rPr lang="pt-BR" dirty="0">
                <a:cs typeface="Calibri"/>
              </a:rPr>
              <a:t> de roupas e </a:t>
            </a:r>
            <a:r>
              <a:rPr lang="pt-BR" dirty="0" err="1">
                <a:cs typeface="Calibri"/>
              </a:rPr>
              <a:t>movimentaçoes</a:t>
            </a:r>
            <a:r>
              <a:rPr lang="pt-BR" dirty="0">
                <a:cs typeface="Calibri"/>
              </a:rPr>
              <a:t> de morte de personagens o </a:t>
            </a:r>
            <a:r>
              <a:rPr lang="pt-BR" dirty="0" err="1">
                <a:cs typeface="Calibri"/>
              </a:rPr>
              <a:t>ragdoll</a:t>
            </a:r>
            <a:r>
              <a:rPr lang="pt-BR" dirty="0">
                <a:cs typeface="Calibri"/>
              </a:rPr>
              <a:t>, que é uma maneira de substituir a animação de morte de </a:t>
            </a:r>
            <a:r>
              <a:rPr lang="pt-BR" dirty="0" err="1">
                <a:cs typeface="Calibri"/>
              </a:rPr>
              <a:t>persoagem</a:t>
            </a:r>
            <a:r>
              <a:rPr lang="pt-BR" dirty="0">
                <a:cs typeface="Calibri"/>
              </a:rPr>
              <a:t> a </a:t>
            </a:r>
            <a:r>
              <a:rPr lang="pt-BR" dirty="0" err="1">
                <a:cs typeface="Calibri"/>
              </a:rPr>
              <a:t>fin</a:t>
            </a:r>
            <a:r>
              <a:rPr lang="pt-BR" dirty="0">
                <a:cs typeface="Calibri"/>
              </a:rPr>
              <a:t> de aplicar </a:t>
            </a:r>
            <a:r>
              <a:rPr lang="pt-BR" dirty="0" err="1">
                <a:cs typeface="Calibri"/>
              </a:rPr>
              <a:t>fisica</a:t>
            </a:r>
            <a:r>
              <a:rPr lang="pt-BR" dirty="0">
                <a:cs typeface="Calibri"/>
              </a:rPr>
              <a:t> newtoniana neles tornando as </a:t>
            </a:r>
            <a:r>
              <a:rPr lang="pt-BR" dirty="0" err="1">
                <a:cs typeface="Calibri"/>
              </a:rPr>
              <a:t>animaçoes</a:t>
            </a:r>
            <a:r>
              <a:rPr lang="pt-BR" dirty="0">
                <a:cs typeface="Calibri"/>
              </a:rPr>
              <a:t> de morte mais realistas</a:t>
            </a:r>
          </a:p>
          <a:p>
            <a:endParaRPr lang="pt-BR" dirty="0">
              <a:cs typeface="Calibri"/>
            </a:endParaRPr>
          </a:p>
          <a:p>
            <a:r>
              <a:rPr lang="pt-BR" dirty="0"/>
              <a:t>Exemplos ainda mais complexos de animação processual podem ser encontrados no jogo </a:t>
            </a:r>
            <a:r>
              <a:rPr lang="pt-BR" i="1" dirty="0" err="1"/>
              <a:t>Spore</a:t>
            </a:r>
            <a:r>
              <a:rPr lang="pt-BR" dirty="0"/>
              <a:t> , onde criaturas criadas pelo usuário serão automaticamente animadas para todas as ações necessárias no jogo</a:t>
            </a:r>
            <a:endParaRPr lang="pt-BR" dirty="0">
              <a:cs typeface="Calibri"/>
            </a:endParaRPr>
          </a:p>
        </p:txBody>
      </p:sp>
      <p:sp>
        <p:nvSpPr>
          <p:cNvPr id="4" name="Espaço Reservado para Número de Slide 3"/>
          <p:cNvSpPr>
            <a:spLocks noGrp="1"/>
          </p:cNvSpPr>
          <p:nvPr>
            <p:ph type="sldNum" sz="quarter" idx="5"/>
          </p:nvPr>
        </p:nvSpPr>
        <p:spPr/>
        <p:txBody>
          <a:bodyPr/>
          <a:lstStyle/>
          <a:p>
            <a:fld id="{A7D08924-B728-4B32-B82B-C0D906B46448}" type="slidenum">
              <a:rPr lang="pt-BR"/>
              <a:t>8</a:t>
            </a:fld>
            <a:endParaRPr lang="pt-BR"/>
          </a:p>
        </p:txBody>
      </p:sp>
    </p:spTree>
    <p:extLst>
      <p:ext uri="{BB962C8B-B14F-4D97-AF65-F5344CB8AC3E}">
        <p14:creationId xmlns:p14="http://schemas.microsoft.com/office/powerpoint/2010/main" val="22971709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dirty="0"/>
              <a:t>A </a:t>
            </a:r>
            <a:r>
              <a:rPr lang="en-US" dirty="0" err="1"/>
              <a:t>percepção</a:t>
            </a:r>
            <a:r>
              <a:rPr lang="en-US" dirty="0"/>
              <a:t> tridimensional se </a:t>
            </a:r>
            <a:r>
              <a:rPr lang="en-US" dirty="0" err="1"/>
              <a:t>relaciona</a:t>
            </a:r>
            <a:r>
              <a:rPr lang="en-US" dirty="0"/>
              <a:t> </a:t>
            </a:r>
            <a:r>
              <a:rPr lang="en-US" dirty="0" err="1"/>
              <a:t>como</a:t>
            </a:r>
            <a:r>
              <a:rPr lang="en-US" dirty="0"/>
              <a:t> a </a:t>
            </a:r>
            <a:r>
              <a:rPr lang="en-US" dirty="0" err="1"/>
              <a:t>capacidade</a:t>
            </a:r>
            <a:r>
              <a:rPr lang="en-US" dirty="0"/>
              <a:t> </a:t>
            </a:r>
            <a:r>
              <a:rPr lang="en-US" dirty="0" err="1"/>
              <a:t>humana</a:t>
            </a:r>
            <a:r>
              <a:rPr lang="en-US" dirty="0"/>
              <a:t> de </a:t>
            </a:r>
            <a:r>
              <a:rPr lang="en-US" dirty="0" err="1"/>
              <a:t>distinguir</a:t>
            </a:r>
            <a:r>
              <a:rPr lang="en-US" dirty="0"/>
              <a:t> </a:t>
            </a:r>
            <a:r>
              <a:rPr lang="en-US" dirty="0" err="1"/>
              <a:t>formas</a:t>
            </a:r>
            <a:r>
              <a:rPr lang="en-US" dirty="0"/>
              <a:t>, contornos, </a:t>
            </a:r>
            <a:r>
              <a:rPr lang="en-US" dirty="0" err="1"/>
              <a:t>contrastes</a:t>
            </a:r>
            <a:r>
              <a:rPr lang="en-US" dirty="0"/>
              <a:t> e a </a:t>
            </a:r>
            <a:r>
              <a:rPr lang="en-US" dirty="0" err="1"/>
              <a:t>interpretação</a:t>
            </a:r>
            <a:r>
              <a:rPr lang="en-US" dirty="0"/>
              <a:t> da </a:t>
            </a:r>
            <a:r>
              <a:rPr lang="en-US" dirty="0" err="1"/>
              <a:t>relação</a:t>
            </a:r>
            <a:r>
              <a:rPr lang="en-US" dirty="0"/>
              <a:t> </a:t>
            </a:r>
            <a:r>
              <a:rPr lang="en-US" dirty="0" err="1"/>
              <a:t>espacial</a:t>
            </a:r>
            <a:r>
              <a:rPr lang="en-US" dirty="0"/>
              <a:t> </a:t>
            </a:r>
            <a:r>
              <a:rPr lang="en-US" dirty="0" err="1"/>
              <a:t>existente</a:t>
            </a:r>
            <a:r>
              <a:rPr lang="en-US" dirty="0"/>
              <a:t> entre </a:t>
            </a:r>
            <a:r>
              <a:rPr lang="en-US" dirty="0" err="1"/>
              <a:t>os</a:t>
            </a:r>
            <a:r>
              <a:rPr lang="en-US" dirty="0"/>
              <a:t> </a:t>
            </a:r>
            <a:r>
              <a:rPr lang="en-US" dirty="0" err="1"/>
              <a:t>objetos</a:t>
            </a:r>
            <a:r>
              <a:rPr lang="en-US" dirty="0"/>
              <a:t> de </a:t>
            </a:r>
            <a:r>
              <a:rPr lang="en-US" dirty="0" err="1"/>
              <a:t>uma</a:t>
            </a:r>
            <a:r>
              <a:rPr lang="en-US" dirty="0"/>
              <a:t> </a:t>
            </a:r>
            <a:r>
              <a:rPr lang="en-US" dirty="0" err="1"/>
              <a:t>cena</a:t>
            </a:r>
            <a:r>
              <a:rPr lang="en-US" dirty="0"/>
              <a:t>.</a:t>
            </a:r>
            <a:endParaRPr lang="pt-BR" dirty="0"/>
          </a:p>
        </p:txBody>
      </p:sp>
      <p:sp>
        <p:nvSpPr>
          <p:cNvPr id="4" name="Espaço Reservado para Número de Slide 3"/>
          <p:cNvSpPr>
            <a:spLocks noGrp="1"/>
          </p:cNvSpPr>
          <p:nvPr>
            <p:ph type="sldNum" sz="quarter" idx="5"/>
          </p:nvPr>
        </p:nvSpPr>
        <p:spPr/>
        <p:txBody>
          <a:bodyPr/>
          <a:lstStyle/>
          <a:p>
            <a:fld id="{A7D08924-B728-4B32-B82B-C0D906B46448}" type="slidenum">
              <a:rPr lang="pt-BR"/>
              <a:t>9</a:t>
            </a:fld>
            <a:endParaRPr lang="pt-BR"/>
          </a:p>
        </p:txBody>
      </p:sp>
    </p:spTree>
    <p:extLst>
      <p:ext uri="{BB962C8B-B14F-4D97-AF65-F5344CB8AC3E}">
        <p14:creationId xmlns:p14="http://schemas.microsoft.com/office/powerpoint/2010/main" val="1357958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dirty="0">
                <a:cs typeface="Calibri"/>
              </a:rPr>
              <a:t>São </a:t>
            </a:r>
            <a:r>
              <a:rPr lang="en-US" dirty="0" err="1">
                <a:cs typeface="Calibri"/>
              </a:rPr>
              <a:t>informaçoes</a:t>
            </a:r>
            <a:r>
              <a:rPr lang="en-US" dirty="0"/>
              <a:t> </a:t>
            </a:r>
            <a:r>
              <a:rPr lang="en-US" dirty="0" err="1"/>
              <a:t>Provenientes</a:t>
            </a:r>
            <a:r>
              <a:rPr lang="en-US" dirty="0"/>
              <a:t> de </a:t>
            </a:r>
            <a:r>
              <a:rPr lang="en-US" dirty="0" err="1"/>
              <a:t>apenas</a:t>
            </a:r>
            <a:r>
              <a:rPr lang="en-US" dirty="0"/>
              <a:t> um dos </a:t>
            </a:r>
            <a:r>
              <a:rPr lang="en-US" dirty="0" err="1"/>
              <a:t>olhos</a:t>
            </a:r>
            <a:r>
              <a:rPr lang="en-US" dirty="0"/>
              <a:t> (monocular) </a:t>
            </a:r>
            <a:r>
              <a:rPr lang="en-US" dirty="0" err="1"/>
              <a:t>são</a:t>
            </a:r>
            <a:r>
              <a:rPr lang="en-US" dirty="0"/>
              <a:t> </a:t>
            </a:r>
            <a:r>
              <a:rPr lang="en-US" dirty="0" err="1"/>
              <a:t>inerentes</a:t>
            </a:r>
            <a:r>
              <a:rPr lang="en-US" dirty="0"/>
              <a:t> à </a:t>
            </a:r>
            <a:r>
              <a:rPr lang="en-US" dirty="0" err="1"/>
              <a:t>imagem</a:t>
            </a:r>
            <a:r>
              <a:rPr lang="en-US" dirty="0"/>
              <a:t> </a:t>
            </a:r>
            <a:r>
              <a:rPr lang="en-US" dirty="0" err="1"/>
              <a:t>formada</a:t>
            </a:r>
            <a:r>
              <a:rPr lang="en-US" dirty="0"/>
              <a:t> </a:t>
            </a:r>
            <a:r>
              <a:rPr lang="en-US" dirty="0" err="1"/>
              <a:t>na</a:t>
            </a:r>
            <a:r>
              <a:rPr lang="en-US" dirty="0"/>
              <a:t> retina</a:t>
            </a:r>
          </a:p>
          <a:p>
            <a:r>
              <a:rPr lang="pt-BR" b="1" dirty="0"/>
              <a:t>Percepção da Profundidade:</a:t>
            </a:r>
            <a:endParaRPr lang="en-US" b="1" dirty="0">
              <a:cs typeface="Calibri" panose="020F0502020204030204"/>
            </a:endParaRPr>
          </a:p>
          <a:p>
            <a:r>
              <a:rPr lang="pt-BR" dirty="0">
                <a:cs typeface="Calibri"/>
              </a:rPr>
              <a:t>Vem da </a:t>
            </a:r>
            <a:r>
              <a:rPr lang="pt-BR" dirty="0"/>
              <a:t>perspectiva, da ideia de que os objetos mais próximos escondem os objetos mais distantes que se encontram sobre o mesmo alinhamento em relação ao observador, variação dos detalhes com a distância e posição, perda de nitidez dos detalhes com a distância, as mudanças nas totalidades (variação da reflexão da luz e as sombras),as variações nas densidades, formas, configurações, e organização das texturas</a:t>
            </a:r>
            <a:endParaRPr lang="pt-BR" dirty="0">
              <a:cs typeface="Calibri"/>
            </a:endParaRPr>
          </a:p>
          <a:p>
            <a:pPr>
              <a:lnSpc>
                <a:spcPct val="95000"/>
              </a:lnSpc>
              <a:spcBef>
                <a:spcPts val="1400"/>
              </a:spcBef>
              <a:spcAft>
                <a:spcPts val="200"/>
              </a:spcAft>
            </a:pPr>
            <a:r>
              <a:rPr lang="pt-BR" b="1" dirty="0"/>
              <a:t>Perspectiva ou Posicionamento:</a:t>
            </a:r>
            <a:endParaRPr lang="en-US" b="1" dirty="0">
              <a:cs typeface="Calibri" panose="020F0502020204030204"/>
            </a:endParaRPr>
          </a:p>
          <a:p>
            <a:pPr>
              <a:lnSpc>
                <a:spcPct val="95000"/>
              </a:lnSpc>
              <a:spcBef>
                <a:spcPts val="1400"/>
              </a:spcBef>
              <a:spcAft>
                <a:spcPts val="200"/>
              </a:spcAft>
            </a:pPr>
            <a:r>
              <a:rPr lang="pt-BR" dirty="0">
                <a:cs typeface="Calibri"/>
              </a:rPr>
              <a:t>Ela se </a:t>
            </a:r>
            <a:r>
              <a:rPr lang="pt-BR" dirty="0"/>
              <a:t>baseia-se no fato de que tamanho e distância são sempre interpretados juntos no sistema visual humano, ou seja quando um objeto aparentemente diminui de tamanho se interpreta que ele esta se afastando,  isso também remete as pontos de fuga feitos em desenhos 2d que dão a sensação de afastamento</a:t>
            </a:r>
            <a:endParaRPr lang="pt-BR" dirty="0">
              <a:cs typeface="Calibri"/>
            </a:endParaRPr>
          </a:p>
          <a:p>
            <a:pPr>
              <a:lnSpc>
                <a:spcPct val="95000"/>
              </a:lnSpc>
              <a:spcBef>
                <a:spcPts val="1400"/>
              </a:spcBef>
              <a:spcAft>
                <a:spcPts val="200"/>
              </a:spcAft>
            </a:pPr>
            <a:r>
              <a:rPr lang="pt-BR" b="1" dirty="0"/>
              <a:t>Tamanho Relativo:</a:t>
            </a:r>
            <a:endParaRPr lang="en-US" b="1" dirty="0">
              <a:cs typeface="Calibri" panose="020F0502020204030204"/>
            </a:endParaRPr>
          </a:p>
          <a:p>
            <a:pPr>
              <a:lnSpc>
                <a:spcPct val="95000"/>
              </a:lnSpc>
              <a:spcBef>
                <a:spcPts val="1400"/>
              </a:spcBef>
              <a:spcAft>
                <a:spcPts val="200"/>
              </a:spcAft>
            </a:pPr>
            <a:r>
              <a:rPr lang="pt-BR" dirty="0">
                <a:cs typeface="Calibri"/>
              </a:rPr>
              <a:t>Essas informações fazem o uso do conhecimento de tamanho prévio de objetos que</a:t>
            </a:r>
            <a:r>
              <a:rPr lang="pt-BR" dirty="0"/>
              <a:t> serve tanto para determinar a distância absoluta a partir do observador, quanto às distâncias relativas entre os diversos objetos de uma cena, ou seja quando a dois ou mais objetos em uma mesma cena e possível ter uma noção do tamanho deles e da distancia</a:t>
            </a:r>
            <a:endParaRPr lang="pt-BR" dirty="0">
              <a:cs typeface="Calibri"/>
            </a:endParaRPr>
          </a:p>
          <a:p>
            <a:pPr>
              <a:lnSpc>
                <a:spcPct val="95000"/>
              </a:lnSpc>
              <a:spcBef>
                <a:spcPts val="1400"/>
              </a:spcBef>
              <a:spcAft>
                <a:spcPts val="200"/>
              </a:spcAft>
            </a:pPr>
            <a:r>
              <a:rPr lang="pt-BR" b="1" dirty="0"/>
              <a:t>Oclusão:</a:t>
            </a:r>
            <a:endParaRPr lang="en-US" b="1" dirty="0">
              <a:cs typeface="Calibri" panose="020F0502020204030204"/>
            </a:endParaRPr>
          </a:p>
          <a:p>
            <a:pPr>
              <a:lnSpc>
                <a:spcPct val="95000"/>
              </a:lnSpc>
              <a:spcBef>
                <a:spcPts val="1400"/>
              </a:spcBef>
              <a:spcAft>
                <a:spcPts val="200"/>
              </a:spcAft>
            </a:pPr>
            <a:r>
              <a:rPr lang="pt-BR" dirty="0"/>
              <a:t>A oclusão pode fornecer uma informação da posição relativa dos objetos, essa informação e dada geralmente pela obstrução que um objeto sobre o outro dando a impressão da posição dos mesmo, gerando a impressão de que um objeto que esta obstruindo o outro esta mais perto </a:t>
            </a:r>
            <a:endParaRPr lang="pt-BR" dirty="0">
              <a:cs typeface="Calibri"/>
            </a:endParaRPr>
          </a:p>
          <a:p>
            <a:pPr>
              <a:lnSpc>
                <a:spcPct val="95000"/>
              </a:lnSpc>
              <a:spcBef>
                <a:spcPts val="1400"/>
              </a:spcBef>
              <a:spcAft>
                <a:spcPts val="200"/>
              </a:spcAft>
            </a:pPr>
            <a:r>
              <a:rPr lang="pt-BR" b="1" dirty="0"/>
              <a:t>Densidade das Texturas:</a:t>
            </a:r>
            <a:endParaRPr lang="pt-BR" b="1" dirty="0">
              <a:cs typeface="Calibri" panose="020F0502020204030204"/>
            </a:endParaRPr>
          </a:p>
          <a:p>
            <a:pPr>
              <a:lnSpc>
                <a:spcPct val="95000"/>
              </a:lnSpc>
              <a:spcBef>
                <a:spcPts val="1400"/>
              </a:spcBef>
              <a:spcAft>
                <a:spcPts val="200"/>
              </a:spcAft>
            </a:pPr>
            <a:r>
              <a:rPr lang="pt-BR" dirty="0">
                <a:cs typeface="Calibri" panose="020F0502020204030204"/>
              </a:rPr>
              <a:t>Essa caraterística se baseia no fato de que a aparência de objetos tenha uma um certo padrão e que variações neles nos dão a percepção da forma dos mesmos e da direção e profundidade, e também quando um padrão aparece de maneira mais densa e menos detalhada da a impressão de profundidade,</a:t>
            </a:r>
          </a:p>
          <a:p>
            <a:pPr>
              <a:lnSpc>
                <a:spcPct val="95000"/>
              </a:lnSpc>
              <a:spcBef>
                <a:spcPts val="1400"/>
              </a:spcBef>
              <a:spcAft>
                <a:spcPts val="200"/>
              </a:spcAft>
            </a:pPr>
            <a:r>
              <a:rPr lang="pt-BR" b="1" dirty="0"/>
              <a:t>Variação da Reflexão da Luz e Sombras:</a:t>
            </a:r>
            <a:endParaRPr lang="pt-BR" b="1" dirty="0">
              <a:cs typeface="Calibri"/>
            </a:endParaRPr>
          </a:p>
          <a:p>
            <a:pPr>
              <a:lnSpc>
                <a:spcPct val="95000"/>
              </a:lnSpc>
              <a:spcBef>
                <a:spcPts val="1400"/>
              </a:spcBef>
              <a:spcAft>
                <a:spcPts val="200"/>
              </a:spcAft>
            </a:pPr>
            <a:r>
              <a:rPr lang="pt-BR" dirty="0">
                <a:cs typeface="Calibri"/>
              </a:rPr>
              <a:t>A variação na intensidade da luz sobre objetos pode nos ajuda a identificar a forma do mesmo, o contrario também e valido, se </a:t>
            </a:r>
            <a:r>
              <a:rPr lang="pt-BR" dirty="0" err="1">
                <a:cs typeface="Calibri"/>
              </a:rPr>
              <a:t>au</a:t>
            </a:r>
            <a:r>
              <a:rPr lang="pt-BR" dirty="0">
                <a:cs typeface="Calibri"/>
              </a:rPr>
              <a:t> vermos uma esfera ela apresentar uma mesma cor e intensidade de luz ela simplesmente vai parecer só um circulo.</a:t>
            </a:r>
          </a:p>
          <a:p>
            <a:pPr>
              <a:lnSpc>
                <a:spcPct val="95000"/>
              </a:lnSpc>
              <a:spcBef>
                <a:spcPts val="1400"/>
              </a:spcBef>
              <a:spcAft>
                <a:spcPts val="200"/>
              </a:spcAft>
            </a:pPr>
            <a:endParaRPr lang="pt-BR" dirty="0">
              <a:cs typeface="Calibri"/>
            </a:endParaRPr>
          </a:p>
        </p:txBody>
      </p:sp>
      <p:sp>
        <p:nvSpPr>
          <p:cNvPr id="4" name="Espaço Reservado para Número de Slide 3"/>
          <p:cNvSpPr>
            <a:spLocks noGrp="1"/>
          </p:cNvSpPr>
          <p:nvPr>
            <p:ph type="sldNum" sz="quarter" idx="5"/>
          </p:nvPr>
        </p:nvSpPr>
        <p:spPr/>
        <p:txBody>
          <a:bodyPr/>
          <a:lstStyle/>
          <a:p>
            <a:fld id="{A7D08924-B728-4B32-B82B-C0D906B46448}" type="slidenum">
              <a:rPr lang="pt-BR"/>
              <a:t>10</a:t>
            </a:fld>
            <a:endParaRPr lang="pt-BR"/>
          </a:p>
        </p:txBody>
      </p:sp>
    </p:spTree>
    <p:extLst>
      <p:ext uri="{BB962C8B-B14F-4D97-AF65-F5344CB8AC3E}">
        <p14:creationId xmlns:p14="http://schemas.microsoft.com/office/powerpoint/2010/main" val="15945956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cs typeface="Calibri"/>
            </a:endParaRPr>
          </a:p>
        </p:txBody>
      </p:sp>
      <p:sp>
        <p:nvSpPr>
          <p:cNvPr id="4" name="Espaço Reservado para Número de Slide 3"/>
          <p:cNvSpPr>
            <a:spLocks noGrp="1"/>
          </p:cNvSpPr>
          <p:nvPr>
            <p:ph type="sldNum" sz="quarter" idx="5"/>
          </p:nvPr>
        </p:nvSpPr>
        <p:spPr/>
        <p:txBody>
          <a:bodyPr/>
          <a:lstStyle/>
          <a:p>
            <a:fld id="{A7D08924-B728-4B32-B82B-C0D906B46448}" type="slidenum">
              <a:rPr lang="pt-BR"/>
              <a:t>11</a:t>
            </a:fld>
            <a:endParaRPr lang="pt-BR"/>
          </a:p>
        </p:txBody>
      </p:sp>
    </p:spTree>
    <p:extLst>
      <p:ext uri="{BB962C8B-B14F-4D97-AF65-F5344CB8AC3E}">
        <p14:creationId xmlns:p14="http://schemas.microsoft.com/office/powerpoint/2010/main" val="26648515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dirty="0"/>
              <a:t>3/10/2022</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‹nº›</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252749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033E54A-A8CA-48C1-9504-691B58049D29}" type="datetimeFigureOut">
              <a:rPr lang="en-US" dirty="0"/>
              <a:t>3/10/2022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523266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5F6C806-BBF7-471C-9527-881CE2266695}" type="datetimeFigureOut">
              <a:rPr lang="en-US" dirty="0"/>
              <a:t>3/10/2022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3253341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8C94063-DF36-4330-A365-08DA1FA5B7D6}" type="datetimeFigureOut">
              <a:rPr lang="en-US" dirty="0"/>
              <a:t>3/10/2022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188201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dirty="0"/>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08A7C6C-0F39-4D70-8E8D-FE5B9C95FA73}" type="datetimeFigureOut">
              <a:rPr lang="en-US" dirty="0"/>
              <a:t>3/10/2022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9726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DFCFA4AC-08CC-42CE-BD01-C191750A04EC}" type="datetimeFigureOut">
              <a:rPr lang="en-US" dirty="0"/>
              <a:t>3/10/2022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301703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dirty="0"/>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1BA7A723-92A7-435B-B681-F25B092FEFEB}" type="datetimeFigureOut">
              <a:rPr lang="en-US" dirty="0"/>
              <a:t>3/10/2022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91447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4F170639-886C-4FCF-9EAB-ABB5DA3F3F4A}" type="datetimeFigureOut">
              <a:rPr lang="en-US" dirty="0"/>
              <a:t>3/10/2022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3608924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230651-31F4-45D2-98AE-A2108F41BC07}" type="datetimeFigureOut">
              <a:rPr lang="en-US" dirty="0"/>
              <a:t>3/10/2022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7688043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dirty="0"/>
              <a:t>Click to edit Master title style</a:t>
            </a:r>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6F53789A-C914-4DB1-8815-80B5EC7335C5}" type="datetimeFigureOut">
              <a:rPr lang="en-US" dirty="0"/>
              <a:t>3/10/2022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2672877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dirty="0"/>
              <a:t>Click to edit Master title style</a:t>
            </a:r>
          </a:p>
        </p:txBody>
      </p:sp>
      <p:sp>
        <p:nvSpPr>
          <p:cNvPr id="3" name="Picture Placeholder 2"/>
          <p:cNvSpPr>
            <a:spLocks noGrp="1" noChangeAspect="1"/>
          </p:cNvSpPr>
          <p:nvPr>
            <p:ph type="pic" idx="1"/>
          </p:nvPr>
        </p:nvSpPr>
        <p:spPr>
          <a:xfrm>
            <a:off x="0" y="0"/>
            <a:ext cx="11292840" cy="5128923"/>
          </a:xfrm>
          <a:blipFill>
            <a:blip r:embed="rId2"/>
            <a:stretch>
              <a:fillRect/>
            </a:stretch>
          </a:blip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5E6440AA-91A0-436F-8FDB-C0F939DCAE21}" type="datetimeFigureOut">
              <a:rPr lang="en-US" dirty="0"/>
              <a:t>3/10/2022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26241249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E59FD0C-5451-4CA0-86AF-E70AE3279989}" type="datetimeFigureOut">
              <a:rPr lang="en-US" dirty="0"/>
              <a:t>3/10/2022</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2786702768"/>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ideo" Target="https://player.vimeo.com/video/76729717?h=89004b501b&amp;app_id=122963" TargetMode="External"/><Relationship Id="rId5" Type="http://schemas.openxmlformats.org/officeDocument/2006/relationships/image" Target="../media/image12.jpe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gi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4FC8C316-6E6F-4E4B-8F82-5ABA85E078C6}"/>
              </a:ext>
            </a:extLst>
          </p:cNvPr>
          <p:cNvPicPr>
            <a:picLocks noChangeAspect="1"/>
          </p:cNvPicPr>
          <p:nvPr/>
        </p:nvPicPr>
        <p:blipFill rotWithShape="1">
          <a:blip r:embed="rId2">
            <a:alphaModFix amt="40000"/>
          </a:blip>
          <a:srcRect t="5306" r="6" b="7139"/>
          <a:stretch/>
        </p:blipFill>
        <p:spPr>
          <a:xfrm>
            <a:off x="20" y="10"/>
            <a:ext cx="12188932" cy="6857990"/>
          </a:xfrm>
          <a:prstGeom prst="rect">
            <a:avLst/>
          </a:prstGeom>
        </p:spPr>
      </p:pic>
      <p:sp>
        <p:nvSpPr>
          <p:cNvPr id="2" name="Título 1"/>
          <p:cNvSpPr>
            <a:spLocks noGrp="1"/>
          </p:cNvSpPr>
          <p:nvPr>
            <p:ph type="ctrTitle"/>
          </p:nvPr>
        </p:nvSpPr>
        <p:spPr>
          <a:xfrm>
            <a:off x="1549238" y="1145080"/>
            <a:ext cx="9090476" cy="2179601"/>
          </a:xfrm>
        </p:spPr>
        <p:txBody>
          <a:bodyPr anchor="b">
            <a:normAutofit fontScale="90000"/>
          </a:bodyPr>
          <a:lstStyle/>
          <a:p>
            <a:pPr algn="ctr"/>
            <a:r>
              <a:rPr lang="de-DE" sz="5400" dirty="0">
                <a:solidFill>
                  <a:srgbClr val="FFFFFF"/>
                </a:solidFill>
                <a:cs typeface="Calibri Light"/>
              </a:rPr>
              <a:t>Percepção Visual</a:t>
            </a:r>
            <a:br>
              <a:rPr lang="de-DE" sz="5400" dirty="0">
                <a:solidFill>
                  <a:srgbClr val="FFFFFF"/>
                </a:solidFill>
                <a:cs typeface="Calibri Light"/>
              </a:rPr>
            </a:br>
            <a:r>
              <a:rPr lang="de-DE" sz="5400" dirty="0">
                <a:solidFill>
                  <a:srgbClr val="FFFFFF"/>
                </a:solidFill>
                <a:cs typeface="Calibri Light"/>
              </a:rPr>
              <a:t>Animação</a:t>
            </a:r>
            <a:br>
              <a:rPr lang="de-DE" sz="5400" dirty="0">
                <a:solidFill>
                  <a:srgbClr val="FFFFFF"/>
                </a:solidFill>
                <a:cs typeface="Calibri Light"/>
              </a:rPr>
            </a:br>
            <a:r>
              <a:rPr lang="de-DE" sz="5400" dirty="0">
                <a:solidFill>
                  <a:srgbClr val="FFFFFF"/>
                </a:solidFill>
                <a:cs typeface="Calibri Light"/>
              </a:rPr>
              <a:t>Digitalizador 3d</a:t>
            </a:r>
            <a:endParaRPr lang="de-DE" sz="5400" dirty="0">
              <a:solidFill>
                <a:srgbClr val="FFFFFF"/>
              </a:solidFill>
            </a:endParaRPr>
          </a:p>
        </p:txBody>
      </p:sp>
      <p:sp>
        <p:nvSpPr>
          <p:cNvPr id="5" name="CaixaDeTexto 4">
            <a:extLst>
              <a:ext uri="{FF2B5EF4-FFF2-40B4-BE49-F238E27FC236}">
                <a16:creationId xmlns:a16="http://schemas.microsoft.com/office/drawing/2014/main" id="{9A1C3840-5A04-4C6D-A238-69793A0494EE}"/>
              </a:ext>
            </a:extLst>
          </p:cNvPr>
          <p:cNvSpPr txBox="1"/>
          <p:nvPr/>
        </p:nvSpPr>
        <p:spPr>
          <a:xfrm>
            <a:off x="1912387" y="4328775"/>
            <a:ext cx="535665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pt-BR" sz="2400" b="1" dirty="0">
                <a:solidFill>
                  <a:schemeClr val="accent2">
                    <a:lumMod val="20000"/>
                    <a:lumOff val="80000"/>
                  </a:schemeClr>
                </a:solidFill>
              </a:rPr>
              <a:t>Gabriel Torres </a:t>
            </a:r>
            <a:r>
              <a:rPr lang="pt-BR" sz="2400" b="1" dirty="0" err="1">
                <a:solidFill>
                  <a:schemeClr val="accent2">
                    <a:lumMod val="20000"/>
                    <a:lumOff val="80000"/>
                  </a:schemeClr>
                </a:solidFill>
              </a:rPr>
              <a:t>Reifegerste</a:t>
            </a:r>
            <a:endParaRPr lang="pt-BR" sz="2400" dirty="0">
              <a:solidFill>
                <a:schemeClr val="accent2">
                  <a:lumMod val="20000"/>
                  <a:lumOff val="80000"/>
                </a:schemeClr>
              </a:solidFill>
            </a:endParaRPr>
          </a:p>
          <a:p>
            <a:r>
              <a:rPr lang="pt-BR" sz="2400" b="1" dirty="0">
                <a:solidFill>
                  <a:schemeClr val="accent2">
                    <a:lumMod val="20000"/>
                    <a:lumOff val="80000"/>
                  </a:schemeClr>
                </a:solidFill>
                <a:ea typeface="+mn-lt"/>
                <a:cs typeface="+mn-lt"/>
              </a:rPr>
              <a:t>Guilherme dos Santos</a:t>
            </a:r>
            <a:endParaRPr lang="pt-BR" sz="2400" dirty="0">
              <a:solidFill>
                <a:schemeClr val="accent2">
                  <a:lumMod val="20000"/>
                  <a:lumOff val="80000"/>
                </a:schemeClr>
              </a:solidFill>
            </a:endParaRPr>
          </a:p>
          <a:p>
            <a:r>
              <a:rPr lang="pt-BR" sz="2400" b="1" dirty="0" err="1">
                <a:solidFill>
                  <a:schemeClr val="accent2">
                    <a:lumMod val="20000"/>
                    <a:lumOff val="80000"/>
                  </a:schemeClr>
                </a:solidFill>
                <a:ea typeface="+mn-lt"/>
                <a:cs typeface="+mn-lt"/>
              </a:rPr>
              <a:t>Julio</a:t>
            </a:r>
            <a:r>
              <a:rPr lang="pt-BR" sz="2400" b="1" dirty="0">
                <a:solidFill>
                  <a:schemeClr val="accent2">
                    <a:lumMod val="20000"/>
                    <a:lumOff val="80000"/>
                  </a:schemeClr>
                </a:solidFill>
                <a:ea typeface="+mn-lt"/>
                <a:cs typeface="+mn-lt"/>
              </a:rPr>
              <a:t> Vicente </a:t>
            </a:r>
            <a:r>
              <a:rPr lang="pt-BR" sz="2400" b="1" dirty="0" err="1">
                <a:solidFill>
                  <a:schemeClr val="accent2">
                    <a:lumMod val="20000"/>
                    <a:lumOff val="80000"/>
                  </a:schemeClr>
                </a:solidFill>
                <a:ea typeface="+mn-lt"/>
                <a:cs typeface="+mn-lt"/>
              </a:rPr>
              <a:t>Brych</a:t>
            </a:r>
            <a:endParaRPr lang="pt-BR" sz="2000" b="1" dirty="0">
              <a:solidFill>
                <a:schemeClr val="accent2">
                  <a:lumMod val="20000"/>
                  <a:lumOff val="80000"/>
                </a:schemeClr>
              </a:solidFill>
              <a:ea typeface="+mn-lt"/>
              <a:cs typeface="+mn-lt"/>
            </a:endParaRPr>
          </a:p>
        </p:txBody>
      </p:sp>
    </p:spTree>
    <p:extLst>
      <p:ext uri="{BB962C8B-B14F-4D97-AF65-F5344CB8AC3E}">
        <p14:creationId xmlns:p14="http://schemas.microsoft.com/office/powerpoint/2010/main" val="2210866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736EA0C-73E5-47A6-92F9-14FF823AB45B}"/>
              </a:ext>
            </a:extLst>
          </p:cNvPr>
          <p:cNvSpPr>
            <a:spLocks noGrp="1"/>
          </p:cNvSpPr>
          <p:nvPr>
            <p:ph type="title"/>
          </p:nvPr>
        </p:nvSpPr>
        <p:spPr>
          <a:xfrm>
            <a:off x="1261872" y="365760"/>
            <a:ext cx="9692640" cy="1325562"/>
          </a:xfrm>
        </p:spPr>
        <p:txBody>
          <a:bodyPr>
            <a:normAutofit/>
          </a:bodyPr>
          <a:lstStyle/>
          <a:p>
            <a:r>
              <a:rPr lang="pt-BR" dirty="0"/>
              <a:t>Monoculares</a:t>
            </a:r>
          </a:p>
        </p:txBody>
      </p:sp>
      <p:sp>
        <p:nvSpPr>
          <p:cNvPr id="3" name="Espaço Reservado para Conteúdo 2">
            <a:extLst>
              <a:ext uri="{FF2B5EF4-FFF2-40B4-BE49-F238E27FC236}">
                <a16:creationId xmlns:a16="http://schemas.microsoft.com/office/drawing/2014/main" id="{5083805B-5268-43E8-A231-4DF94A861108}"/>
              </a:ext>
            </a:extLst>
          </p:cNvPr>
          <p:cNvSpPr>
            <a:spLocks noGrp="1"/>
          </p:cNvSpPr>
          <p:nvPr>
            <p:ph idx="1"/>
          </p:nvPr>
        </p:nvSpPr>
        <p:spPr>
          <a:xfrm>
            <a:off x="1261872" y="1828800"/>
            <a:ext cx="8595360" cy="4351337"/>
          </a:xfrm>
        </p:spPr>
        <p:txBody>
          <a:bodyPr vert="horz" lIns="91440" tIns="45720" rIns="91440" bIns="45720" rtlCol="0" anchor="t">
            <a:normAutofit/>
          </a:bodyPr>
          <a:lstStyle/>
          <a:p>
            <a:pPr marL="0" indent="0">
              <a:buNone/>
            </a:pPr>
            <a:r>
              <a:rPr lang="pt-BR" dirty="0">
                <a:ea typeface="+mn-lt"/>
                <a:cs typeface="+mn-lt"/>
              </a:rPr>
              <a:t>Informações estáticas de profundidade ou informações de profundidade da imagem</a:t>
            </a:r>
          </a:p>
          <a:p>
            <a:pPr marL="0" indent="0">
              <a:buNone/>
            </a:pPr>
            <a:endParaRPr lang="pt-BR" dirty="0"/>
          </a:p>
          <a:p>
            <a:pPr marL="285750" indent="-285750"/>
            <a:r>
              <a:rPr lang="pt-BR" dirty="0">
                <a:ea typeface="+mn-lt"/>
                <a:cs typeface="+mn-lt"/>
              </a:rPr>
              <a:t>Percepção da Profundidade</a:t>
            </a:r>
          </a:p>
          <a:p>
            <a:pPr marL="285750" indent="-285750"/>
            <a:r>
              <a:rPr lang="pt-BR" dirty="0">
                <a:ea typeface="+mn-lt"/>
                <a:cs typeface="+mn-lt"/>
              </a:rPr>
              <a:t>Perspectiva ou Posicionamento</a:t>
            </a:r>
          </a:p>
          <a:p>
            <a:pPr marL="285750" indent="-285750"/>
            <a:r>
              <a:rPr lang="pt-BR" dirty="0">
                <a:ea typeface="+mn-lt"/>
                <a:cs typeface="+mn-lt"/>
              </a:rPr>
              <a:t>Tamanho Relativo</a:t>
            </a:r>
          </a:p>
          <a:p>
            <a:pPr marL="285750" indent="-285750"/>
            <a:r>
              <a:rPr lang="pt-BR" dirty="0">
                <a:ea typeface="+mn-lt"/>
                <a:cs typeface="+mn-lt"/>
              </a:rPr>
              <a:t>Oclusão</a:t>
            </a:r>
          </a:p>
          <a:p>
            <a:pPr marL="285750" indent="-285750"/>
            <a:r>
              <a:rPr lang="pt-BR" dirty="0">
                <a:ea typeface="+mn-lt"/>
                <a:cs typeface="+mn-lt"/>
              </a:rPr>
              <a:t>Densidade das Texturas</a:t>
            </a:r>
          </a:p>
          <a:p>
            <a:pPr marL="285750" indent="-285750"/>
            <a:r>
              <a:rPr lang="pt-BR" dirty="0">
                <a:ea typeface="+mn-lt"/>
                <a:cs typeface="+mn-lt"/>
              </a:rPr>
              <a:t>Variação da Reflexão da Luz e Sombras </a:t>
            </a:r>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Imagem 5" descr="Carro estacionado na grama&#10;&#10;Descrição gerada automaticamente">
            <a:extLst>
              <a:ext uri="{FF2B5EF4-FFF2-40B4-BE49-F238E27FC236}">
                <a16:creationId xmlns:a16="http://schemas.microsoft.com/office/drawing/2014/main" id="{2146E250-3822-4711-99DE-AFAAB354DDF2}"/>
              </a:ext>
            </a:extLst>
          </p:cNvPr>
          <p:cNvPicPr>
            <a:picLocks noChangeAspect="1"/>
          </p:cNvPicPr>
          <p:nvPr/>
        </p:nvPicPr>
        <p:blipFill>
          <a:blip r:embed="rId3"/>
          <a:stretch>
            <a:fillRect/>
          </a:stretch>
        </p:blipFill>
        <p:spPr>
          <a:xfrm>
            <a:off x="6858738" y="2395319"/>
            <a:ext cx="2743200" cy="2057400"/>
          </a:xfrm>
          <a:prstGeom prst="rect">
            <a:avLst/>
          </a:prstGeom>
        </p:spPr>
      </p:pic>
      <p:pic>
        <p:nvPicPr>
          <p:cNvPr id="4" name="Imagem 5">
            <a:extLst>
              <a:ext uri="{FF2B5EF4-FFF2-40B4-BE49-F238E27FC236}">
                <a16:creationId xmlns:a16="http://schemas.microsoft.com/office/drawing/2014/main" id="{F03A9D1C-F6EF-4E63-A552-DE4A13B0FCFF}"/>
              </a:ext>
            </a:extLst>
          </p:cNvPr>
          <p:cNvPicPr>
            <a:picLocks noChangeAspect="1"/>
          </p:cNvPicPr>
          <p:nvPr/>
        </p:nvPicPr>
        <p:blipFill>
          <a:blip r:embed="rId4"/>
          <a:stretch>
            <a:fillRect/>
          </a:stretch>
        </p:blipFill>
        <p:spPr>
          <a:xfrm>
            <a:off x="6855417" y="4753175"/>
            <a:ext cx="2743200" cy="1536192"/>
          </a:xfrm>
          <a:prstGeom prst="rect">
            <a:avLst/>
          </a:prstGeom>
        </p:spPr>
      </p:pic>
    </p:spTree>
    <p:extLst>
      <p:ext uri="{BB962C8B-B14F-4D97-AF65-F5344CB8AC3E}">
        <p14:creationId xmlns:p14="http://schemas.microsoft.com/office/powerpoint/2010/main" val="335179323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736EA0C-73E5-47A6-92F9-14FF823AB45B}"/>
              </a:ext>
            </a:extLst>
          </p:cNvPr>
          <p:cNvSpPr>
            <a:spLocks noGrp="1"/>
          </p:cNvSpPr>
          <p:nvPr>
            <p:ph type="title"/>
          </p:nvPr>
        </p:nvSpPr>
        <p:spPr>
          <a:xfrm>
            <a:off x="1261872" y="365760"/>
            <a:ext cx="9692640" cy="1325562"/>
          </a:xfrm>
        </p:spPr>
        <p:txBody>
          <a:bodyPr>
            <a:normAutofit/>
          </a:bodyPr>
          <a:lstStyle/>
          <a:p>
            <a:r>
              <a:rPr lang="pt-BR" dirty="0"/>
              <a:t>Óculo motoras</a:t>
            </a:r>
          </a:p>
        </p:txBody>
      </p:sp>
      <p:sp>
        <p:nvSpPr>
          <p:cNvPr id="3" name="Espaço Reservado para Conteúdo 2">
            <a:extLst>
              <a:ext uri="{FF2B5EF4-FFF2-40B4-BE49-F238E27FC236}">
                <a16:creationId xmlns:a16="http://schemas.microsoft.com/office/drawing/2014/main" id="{5083805B-5268-43E8-A231-4DF94A861108}"/>
              </a:ext>
            </a:extLst>
          </p:cNvPr>
          <p:cNvSpPr>
            <a:spLocks noGrp="1"/>
          </p:cNvSpPr>
          <p:nvPr>
            <p:ph idx="1"/>
          </p:nvPr>
        </p:nvSpPr>
        <p:spPr>
          <a:xfrm>
            <a:off x="986705" y="2675467"/>
            <a:ext cx="5293360" cy="2128837"/>
          </a:xfrm>
        </p:spPr>
        <p:txBody>
          <a:bodyPr vert="horz" lIns="91440" tIns="45720" rIns="91440" bIns="45720" rtlCol="0" anchor="t">
            <a:normAutofit/>
          </a:bodyPr>
          <a:lstStyle/>
          <a:p>
            <a:r>
              <a:rPr lang="pt-BR" dirty="0">
                <a:ea typeface="+mn-lt"/>
                <a:cs typeface="+mn-lt"/>
              </a:rPr>
              <a:t>Conjunto de sete músculos diferentes</a:t>
            </a:r>
          </a:p>
          <a:p>
            <a:r>
              <a:rPr lang="pt-BR" dirty="0">
                <a:ea typeface="+mn-lt"/>
                <a:cs typeface="+mn-lt"/>
              </a:rPr>
              <a:t>Convergência binocular</a:t>
            </a:r>
          </a:p>
          <a:p>
            <a:r>
              <a:rPr lang="pt-BR" dirty="0">
                <a:ea typeface="+mn-lt"/>
                <a:cs typeface="+mn-lt"/>
              </a:rPr>
              <a:t>Exploração do campo visual</a:t>
            </a:r>
          </a:p>
          <a:p>
            <a:r>
              <a:rPr lang="pt-BR" dirty="0">
                <a:ea typeface="+mn-lt"/>
                <a:cs typeface="+mn-lt"/>
              </a:rPr>
              <a:t>Acompanhamento de objetos em movimento</a:t>
            </a:r>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Imagem 4" descr="Diagrama, Esquemático&#10;&#10;Descrição gerada automaticamente">
            <a:extLst>
              <a:ext uri="{FF2B5EF4-FFF2-40B4-BE49-F238E27FC236}">
                <a16:creationId xmlns:a16="http://schemas.microsoft.com/office/drawing/2014/main" id="{928DB922-4EA1-4260-BB8D-8D19E4DCF93C}"/>
              </a:ext>
            </a:extLst>
          </p:cNvPr>
          <p:cNvPicPr>
            <a:picLocks noChangeAspect="1"/>
          </p:cNvPicPr>
          <p:nvPr/>
        </p:nvPicPr>
        <p:blipFill>
          <a:blip r:embed="rId3"/>
          <a:stretch>
            <a:fillRect/>
          </a:stretch>
        </p:blipFill>
        <p:spPr>
          <a:xfrm>
            <a:off x="6714579" y="2345472"/>
            <a:ext cx="3733800" cy="2687585"/>
          </a:xfrm>
          <a:prstGeom prst="rect">
            <a:avLst/>
          </a:prstGeom>
        </p:spPr>
      </p:pic>
    </p:spTree>
    <p:extLst>
      <p:ext uri="{BB962C8B-B14F-4D97-AF65-F5344CB8AC3E}">
        <p14:creationId xmlns:p14="http://schemas.microsoft.com/office/powerpoint/2010/main" val="19585846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736EA0C-73E5-47A6-92F9-14FF823AB45B}"/>
              </a:ext>
            </a:extLst>
          </p:cNvPr>
          <p:cNvSpPr>
            <a:spLocks noGrp="1"/>
          </p:cNvSpPr>
          <p:nvPr>
            <p:ph type="title"/>
          </p:nvPr>
        </p:nvSpPr>
        <p:spPr>
          <a:xfrm>
            <a:off x="1261872" y="365760"/>
            <a:ext cx="9692640" cy="1325562"/>
          </a:xfrm>
        </p:spPr>
        <p:txBody>
          <a:bodyPr>
            <a:normAutofit/>
          </a:bodyPr>
          <a:lstStyle/>
          <a:p>
            <a:r>
              <a:rPr lang="pt-BR" dirty="0"/>
              <a:t>Estereoscópicas</a:t>
            </a:r>
          </a:p>
        </p:txBody>
      </p:sp>
      <p:sp>
        <p:nvSpPr>
          <p:cNvPr id="3" name="Espaço Reservado para Conteúdo 2">
            <a:extLst>
              <a:ext uri="{FF2B5EF4-FFF2-40B4-BE49-F238E27FC236}">
                <a16:creationId xmlns:a16="http://schemas.microsoft.com/office/drawing/2014/main" id="{5083805B-5268-43E8-A231-4DF94A861108}"/>
              </a:ext>
            </a:extLst>
          </p:cNvPr>
          <p:cNvSpPr>
            <a:spLocks noGrp="1"/>
          </p:cNvSpPr>
          <p:nvPr>
            <p:ph idx="1"/>
          </p:nvPr>
        </p:nvSpPr>
        <p:spPr>
          <a:xfrm>
            <a:off x="1261872" y="2065283"/>
            <a:ext cx="5494809" cy="1605510"/>
          </a:xfrm>
        </p:spPr>
        <p:txBody>
          <a:bodyPr vert="horz" lIns="91440" tIns="45720" rIns="91440" bIns="45720" rtlCol="0" anchor="t">
            <a:normAutofit/>
          </a:bodyPr>
          <a:lstStyle/>
          <a:p>
            <a:r>
              <a:rPr lang="pt-BR" dirty="0">
                <a:ea typeface="+mn-lt"/>
                <a:cs typeface="+mn-lt"/>
              </a:rPr>
              <a:t>Ela nos dá a noção do tridimensional</a:t>
            </a:r>
          </a:p>
          <a:p>
            <a:r>
              <a:rPr lang="pt-BR" dirty="0">
                <a:ea typeface="+mn-lt"/>
                <a:cs typeface="+mn-lt"/>
              </a:rPr>
              <a:t>Disparidade binocular</a:t>
            </a:r>
          </a:p>
          <a:p>
            <a:pPr marL="0" indent="0">
              <a:buNone/>
            </a:pPr>
            <a:endParaRPr lang="pt-BR" dirty="0">
              <a:ea typeface="+mn-lt"/>
              <a:cs typeface="+mn-lt"/>
            </a:endParaRPr>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Imagem 4" descr="Peixe nadando no fundo do mar&#10;&#10;Descrição gerada automaticamente">
            <a:extLst>
              <a:ext uri="{FF2B5EF4-FFF2-40B4-BE49-F238E27FC236}">
                <a16:creationId xmlns:a16="http://schemas.microsoft.com/office/drawing/2014/main" id="{03D43965-5FCB-4274-8841-B0F0A678EB74}"/>
              </a:ext>
            </a:extLst>
          </p:cNvPr>
          <p:cNvPicPr>
            <a:picLocks noChangeAspect="1"/>
          </p:cNvPicPr>
          <p:nvPr/>
        </p:nvPicPr>
        <p:blipFill>
          <a:blip r:embed="rId2"/>
          <a:stretch>
            <a:fillRect/>
          </a:stretch>
        </p:blipFill>
        <p:spPr>
          <a:xfrm>
            <a:off x="4829503" y="3669130"/>
            <a:ext cx="4109544" cy="2396948"/>
          </a:xfrm>
          <a:prstGeom prst="rect">
            <a:avLst/>
          </a:prstGeom>
        </p:spPr>
      </p:pic>
    </p:spTree>
    <p:extLst>
      <p:ext uri="{BB962C8B-B14F-4D97-AF65-F5344CB8AC3E}">
        <p14:creationId xmlns:p14="http://schemas.microsoft.com/office/powerpoint/2010/main" val="93778946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BBE1565-99CB-40E8-8C88-80977852F7DF}"/>
              </a:ext>
            </a:extLst>
          </p:cNvPr>
          <p:cNvSpPr>
            <a:spLocks noGrp="1"/>
          </p:cNvSpPr>
          <p:nvPr>
            <p:ph type="title"/>
          </p:nvPr>
        </p:nvSpPr>
        <p:spPr>
          <a:xfrm>
            <a:off x="1261872" y="365760"/>
            <a:ext cx="9692640" cy="1325562"/>
          </a:xfrm>
        </p:spPr>
        <p:txBody>
          <a:bodyPr>
            <a:normAutofit/>
          </a:bodyPr>
          <a:lstStyle/>
          <a:p>
            <a:r>
              <a:rPr lang="pt-BR" dirty="0"/>
              <a:t>Digitalizador 3D</a:t>
            </a:r>
          </a:p>
        </p:txBody>
      </p:sp>
      <p:sp>
        <p:nvSpPr>
          <p:cNvPr id="3" name="Espaço Reservado para Conteúdo 2">
            <a:extLst>
              <a:ext uri="{FF2B5EF4-FFF2-40B4-BE49-F238E27FC236}">
                <a16:creationId xmlns:a16="http://schemas.microsoft.com/office/drawing/2014/main" id="{BEA3CE98-DE37-4126-933E-C0B456539EFC}"/>
              </a:ext>
            </a:extLst>
          </p:cNvPr>
          <p:cNvSpPr>
            <a:spLocks noGrp="1"/>
          </p:cNvSpPr>
          <p:nvPr>
            <p:ph idx="1"/>
          </p:nvPr>
        </p:nvSpPr>
        <p:spPr>
          <a:xfrm>
            <a:off x="1207443" y="2427514"/>
            <a:ext cx="1389018" cy="573995"/>
          </a:xfrm>
        </p:spPr>
        <p:txBody>
          <a:bodyPr vert="horz" lIns="91440" tIns="45720" rIns="91440" bIns="45720" rtlCol="0" anchor="t">
            <a:normAutofit/>
          </a:bodyPr>
          <a:lstStyle/>
          <a:p>
            <a:r>
              <a:rPr lang="pt-BR" dirty="0"/>
              <a:t>Oque é?</a:t>
            </a:r>
          </a:p>
          <a:p>
            <a:endParaRPr lang="pt-BR" dirty="0"/>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Imagem 4" descr="Uma imagem contendo no interior, mesa, espelho, pequeno&#10;&#10;Descrição gerada automaticamente">
            <a:extLst>
              <a:ext uri="{FF2B5EF4-FFF2-40B4-BE49-F238E27FC236}">
                <a16:creationId xmlns:a16="http://schemas.microsoft.com/office/drawing/2014/main" id="{700AA2F3-8607-489A-88AB-F93603FC15A0}"/>
              </a:ext>
            </a:extLst>
          </p:cNvPr>
          <p:cNvPicPr>
            <a:picLocks noChangeAspect="1"/>
          </p:cNvPicPr>
          <p:nvPr/>
        </p:nvPicPr>
        <p:blipFill>
          <a:blip r:embed="rId2"/>
          <a:stretch>
            <a:fillRect/>
          </a:stretch>
        </p:blipFill>
        <p:spPr>
          <a:xfrm>
            <a:off x="3817883" y="2312276"/>
            <a:ext cx="5318234" cy="2956034"/>
          </a:xfrm>
          <a:prstGeom prst="rect">
            <a:avLst/>
          </a:prstGeom>
        </p:spPr>
      </p:pic>
    </p:spTree>
    <p:extLst>
      <p:ext uri="{BB962C8B-B14F-4D97-AF65-F5344CB8AC3E}">
        <p14:creationId xmlns:p14="http://schemas.microsoft.com/office/powerpoint/2010/main" val="66882302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EDE1440-6176-45DF-80C8-A0C946A145FC}"/>
              </a:ext>
            </a:extLst>
          </p:cNvPr>
          <p:cNvSpPr>
            <a:spLocks noGrp="1"/>
          </p:cNvSpPr>
          <p:nvPr>
            <p:ph type="title"/>
          </p:nvPr>
        </p:nvSpPr>
        <p:spPr>
          <a:xfrm>
            <a:off x="434184" y="365760"/>
            <a:ext cx="10520328" cy="1338699"/>
          </a:xfrm>
        </p:spPr>
        <p:txBody>
          <a:bodyPr>
            <a:normAutofit/>
          </a:bodyPr>
          <a:lstStyle/>
          <a:p>
            <a:r>
              <a:rPr lang="pt-BR" dirty="0">
                <a:ea typeface="+mj-lt"/>
                <a:cs typeface="+mj-lt"/>
              </a:rPr>
              <a:t>Duas formas básicas de digitalizador 3D</a:t>
            </a:r>
            <a:endParaRPr lang="pt-BR" dirty="0"/>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1">
            <a:extLst>
              <a:ext uri="{FF2B5EF4-FFF2-40B4-BE49-F238E27FC236}">
                <a16:creationId xmlns:a16="http://schemas.microsoft.com/office/drawing/2014/main" id="{426DAE3D-93A4-4601-BF41-196E91BCE8C6}"/>
              </a:ext>
            </a:extLst>
          </p:cNvPr>
          <p:cNvSpPr txBox="1">
            <a:spLocks/>
          </p:cNvSpPr>
          <p:nvPr/>
        </p:nvSpPr>
        <p:spPr>
          <a:xfrm>
            <a:off x="1725459" y="2072119"/>
            <a:ext cx="6723936" cy="88966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pt-BR" sz="3600" dirty="0">
                <a:ea typeface="+mj-lt"/>
                <a:cs typeface="+mj-lt"/>
              </a:rPr>
              <a:t>Sistema portátil ou de contato</a:t>
            </a:r>
            <a:endParaRPr lang="pt-BR" sz="3600" dirty="0"/>
          </a:p>
        </p:txBody>
      </p:sp>
      <p:pic>
        <p:nvPicPr>
          <p:cNvPr id="5" name="Imagem 6">
            <a:extLst>
              <a:ext uri="{FF2B5EF4-FFF2-40B4-BE49-F238E27FC236}">
                <a16:creationId xmlns:a16="http://schemas.microsoft.com/office/drawing/2014/main" id="{3A05A479-01EB-4A84-A917-EF86C15FCE8A}"/>
              </a:ext>
            </a:extLst>
          </p:cNvPr>
          <p:cNvPicPr>
            <a:picLocks noChangeAspect="1"/>
          </p:cNvPicPr>
          <p:nvPr/>
        </p:nvPicPr>
        <p:blipFill>
          <a:blip r:embed="rId2"/>
          <a:stretch>
            <a:fillRect/>
          </a:stretch>
        </p:blipFill>
        <p:spPr>
          <a:xfrm>
            <a:off x="2071007" y="3336471"/>
            <a:ext cx="2743200" cy="2743200"/>
          </a:xfrm>
          <a:prstGeom prst="rect">
            <a:avLst/>
          </a:prstGeom>
        </p:spPr>
      </p:pic>
      <p:pic>
        <p:nvPicPr>
          <p:cNvPr id="7" name="Imagem 8" descr="Mouse de computador em cima da mesa&#10;&#10;Descrição gerada automaticamente">
            <a:extLst>
              <a:ext uri="{FF2B5EF4-FFF2-40B4-BE49-F238E27FC236}">
                <a16:creationId xmlns:a16="http://schemas.microsoft.com/office/drawing/2014/main" id="{113556D7-C61F-40D6-9436-4996E6B5DB50}"/>
              </a:ext>
            </a:extLst>
          </p:cNvPr>
          <p:cNvPicPr>
            <a:picLocks noChangeAspect="1"/>
          </p:cNvPicPr>
          <p:nvPr/>
        </p:nvPicPr>
        <p:blipFill>
          <a:blip r:embed="rId3"/>
          <a:stretch>
            <a:fillRect/>
          </a:stretch>
        </p:blipFill>
        <p:spPr>
          <a:xfrm>
            <a:off x="6017079" y="3339302"/>
            <a:ext cx="3437164" cy="2547039"/>
          </a:xfrm>
          <a:prstGeom prst="rect">
            <a:avLst/>
          </a:prstGeom>
        </p:spPr>
      </p:pic>
    </p:spTree>
    <p:extLst>
      <p:ext uri="{BB962C8B-B14F-4D97-AF65-F5344CB8AC3E}">
        <p14:creationId xmlns:p14="http://schemas.microsoft.com/office/powerpoint/2010/main" val="6340178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42F8B41-984F-4F45-8B8C-68F5D46D9A08}"/>
              </a:ext>
            </a:extLst>
          </p:cNvPr>
          <p:cNvSpPr>
            <a:spLocks noGrp="1"/>
          </p:cNvSpPr>
          <p:nvPr>
            <p:ph type="title"/>
          </p:nvPr>
        </p:nvSpPr>
        <p:spPr>
          <a:xfrm>
            <a:off x="1261872" y="733152"/>
            <a:ext cx="6032319" cy="985384"/>
          </a:xfrm>
        </p:spPr>
        <p:txBody>
          <a:bodyPr>
            <a:normAutofit/>
          </a:bodyPr>
          <a:lstStyle/>
          <a:p>
            <a:r>
              <a:rPr lang="pt-BR" dirty="0">
                <a:ea typeface="+mj-lt"/>
                <a:cs typeface="+mj-lt"/>
              </a:rPr>
              <a:t>Scanner sem contato </a:t>
            </a:r>
            <a:endParaRPr lang="pt-BR" dirty="0"/>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Imagem 4" descr="Pessoa em frente a mesa com computador&#10;&#10;Descrição gerada automaticamente">
            <a:extLst>
              <a:ext uri="{FF2B5EF4-FFF2-40B4-BE49-F238E27FC236}">
                <a16:creationId xmlns:a16="http://schemas.microsoft.com/office/drawing/2014/main" id="{B74B495A-604A-4E84-BB72-9A9E92CA0833}"/>
              </a:ext>
            </a:extLst>
          </p:cNvPr>
          <p:cNvPicPr>
            <a:picLocks noChangeAspect="1"/>
          </p:cNvPicPr>
          <p:nvPr/>
        </p:nvPicPr>
        <p:blipFill>
          <a:blip r:embed="rId2"/>
          <a:stretch>
            <a:fillRect/>
          </a:stretch>
        </p:blipFill>
        <p:spPr>
          <a:xfrm>
            <a:off x="941614" y="2435661"/>
            <a:ext cx="4212771" cy="2204391"/>
          </a:xfrm>
          <a:prstGeom prst="rect">
            <a:avLst/>
          </a:prstGeom>
        </p:spPr>
      </p:pic>
      <p:pic>
        <p:nvPicPr>
          <p:cNvPr id="5" name="Imagem 5" descr="Uma imagem contendo monitor, frente, gato, mesa&#10;&#10;Descrição gerada automaticamente">
            <a:extLst>
              <a:ext uri="{FF2B5EF4-FFF2-40B4-BE49-F238E27FC236}">
                <a16:creationId xmlns:a16="http://schemas.microsoft.com/office/drawing/2014/main" id="{FA705A54-398D-4912-89A8-B76E2B209631}"/>
              </a:ext>
            </a:extLst>
          </p:cNvPr>
          <p:cNvPicPr>
            <a:picLocks noChangeAspect="1"/>
          </p:cNvPicPr>
          <p:nvPr/>
        </p:nvPicPr>
        <p:blipFill>
          <a:blip r:embed="rId3"/>
          <a:stretch>
            <a:fillRect/>
          </a:stretch>
        </p:blipFill>
        <p:spPr>
          <a:xfrm>
            <a:off x="5908222" y="2437357"/>
            <a:ext cx="4716235" cy="2200998"/>
          </a:xfrm>
          <a:prstGeom prst="rect">
            <a:avLst/>
          </a:prstGeom>
        </p:spPr>
      </p:pic>
    </p:spTree>
    <p:extLst>
      <p:ext uri="{BB962C8B-B14F-4D97-AF65-F5344CB8AC3E}">
        <p14:creationId xmlns:p14="http://schemas.microsoft.com/office/powerpoint/2010/main" val="126835088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0773311-08BB-443F-B08F-AE2A4479E6B1}"/>
              </a:ext>
            </a:extLst>
          </p:cNvPr>
          <p:cNvSpPr>
            <a:spLocks noGrp="1"/>
          </p:cNvSpPr>
          <p:nvPr>
            <p:ph type="title"/>
          </p:nvPr>
        </p:nvSpPr>
        <p:spPr>
          <a:xfrm>
            <a:off x="1261872" y="365760"/>
            <a:ext cx="9692640" cy="1325562"/>
          </a:xfrm>
        </p:spPr>
        <p:txBody>
          <a:bodyPr>
            <a:normAutofit/>
          </a:bodyPr>
          <a:lstStyle/>
          <a:p>
            <a:r>
              <a:rPr lang="pt-BR" dirty="0"/>
              <a:t>Áreas de Atuação:</a:t>
            </a:r>
          </a:p>
        </p:txBody>
      </p:sp>
      <p:sp>
        <p:nvSpPr>
          <p:cNvPr id="3" name="Espaço Reservado para Conteúdo 2">
            <a:extLst>
              <a:ext uri="{FF2B5EF4-FFF2-40B4-BE49-F238E27FC236}">
                <a16:creationId xmlns:a16="http://schemas.microsoft.com/office/drawing/2014/main" id="{D179ED15-248A-4D65-9E41-B7BA6B809F72}"/>
              </a:ext>
            </a:extLst>
          </p:cNvPr>
          <p:cNvSpPr>
            <a:spLocks noGrp="1"/>
          </p:cNvSpPr>
          <p:nvPr>
            <p:ph idx="1"/>
          </p:nvPr>
        </p:nvSpPr>
        <p:spPr>
          <a:xfrm>
            <a:off x="1261872" y="1828800"/>
            <a:ext cx="3465468" cy="1847623"/>
          </a:xfrm>
        </p:spPr>
        <p:txBody>
          <a:bodyPr vert="horz" lIns="91440" tIns="45720" rIns="91440" bIns="45720" rtlCol="0" anchor="t">
            <a:normAutofit/>
          </a:bodyPr>
          <a:lstStyle/>
          <a:p>
            <a:r>
              <a:rPr lang="pt-BR" dirty="0">
                <a:ea typeface="+mn-lt"/>
                <a:cs typeface="+mn-lt"/>
              </a:rPr>
              <a:t>Engenharia e Manufatura</a:t>
            </a:r>
          </a:p>
          <a:p>
            <a:r>
              <a:rPr lang="pt-BR" dirty="0">
                <a:ea typeface="+mn-lt"/>
                <a:cs typeface="+mn-lt"/>
              </a:rPr>
              <a:t>Áreas Médicas</a:t>
            </a:r>
          </a:p>
          <a:p>
            <a:r>
              <a:rPr lang="pt-BR" dirty="0">
                <a:ea typeface="+mn-lt"/>
                <a:cs typeface="+mn-lt"/>
              </a:rPr>
              <a:t>Entretenimento</a:t>
            </a:r>
          </a:p>
          <a:p>
            <a:r>
              <a:rPr lang="pt-BR" dirty="0"/>
              <a:t>Outras</a:t>
            </a:r>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Imagem 4">
            <a:extLst>
              <a:ext uri="{FF2B5EF4-FFF2-40B4-BE49-F238E27FC236}">
                <a16:creationId xmlns:a16="http://schemas.microsoft.com/office/drawing/2014/main" id="{6F1E6943-32D0-4876-814C-8C8779C8ACF7}"/>
              </a:ext>
            </a:extLst>
          </p:cNvPr>
          <p:cNvPicPr>
            <a:picLocks noChangeAspect="1"/>
          </p:cNvPicPr>
          <p:nvPr/>
        </p:nvPicPr>
        <p:blipFill>
          <a:blip r:embed="rId2"/>
          <a:stretch>
            <a:fillRect/>
          </a:stretch>
        </p:blipFill>
        <p:spPr>
          <a:xfrm>
            <a:off x="6458630" y="1923371"/>
            <a:ext cx="3302453" cy="2113189"/>
          </a:xfrm>
          <a:prstGeom prst="rect">
            <a:avLst/>
          </a:prstGeom>
        </p:spPr>
      </p:pic>
      <p:pic>
        <p:nvPicPr>
          <p:cNvPr id="5" name="Imagem 5" descr="Uma imagem contendo no interior, cozinha, mulher, em pé&#10;&#10;Descrição gerada automaticamente">
            <a:extLst>
              <a:ext uri="{FF2B5EF4-FFF2-40B4-BE49-F238E27FC236}">
                <a16:creationId xmlns:a16="http://schemas.microsoft.com/office/drawing/2014/main" id="{D66DADEE-1ABD-4384-A098-E5465ABC4B35}"/>
              </a:ext>
            </a:extLst>
          </p:cNvPr>
          <p:cNvPicPr>
            <a:picLocks noChangeAspect="1"/>
          </p:cNvPicPr>
          <p:nvPr/>
        </p:nvPicPr>
        <p:blipFill>
          <a:blip r:embed="rId3"/>
          <a:stretch>
            <a:fillRect/>
          </a:stretch>
        </p:blipFill>
        <p:spPr>
          <a:xfrm>
            <a:off x="2854098" y="4054248"/>
            <a:ext cx="3000375" cy="2001610"/>
          </a:xfrm>
          <a:prstGeom prst="rect">
            <a:avLst/>
          </a:prstGeom>
        </p:spPr>
      </p:pic>
    </p:spTree>
    <p:extLst>
      <p:ext uri="{BB962C8B-B14F-4D97-AF65-F5344CB8AC3E}">
        <p14:creationId xmlns:p14="http://schemas.microsoft.com/office/powerpoint/2010/main" val="135976156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714454A-F3AC-468C-BDC8-2D401B134F2B}"/>
              </a:ext>
            </a:extLst>
          </p:cNvPr>
          <p:cNvSpPr>
            <a:spLocks noGrp="1"/>
          </p:cNvSpPr>
          <p:nvPr>
            <p:ph type="title"/>
          </p:nvPr>
        </p:nvSpPr>
        <p:spPr>
          <a:xfrm>
            <a:off x="1261872" y="365760"/>
            <a:ext cx="9692640" cy="1325562"/>
          </a:xfrm>
        </p:spPr>
        <p:txBody>
          <a:bodyPr>
            <a:normAutofit/>
          </a:bodyPr>
          <a:lstStyle/>
          <a:p>
            <a:r>
              <a:rPr lang="pt-BR" dirty="0"/>
              <a:t>Referencias</a:t>
            </a:r>
          </a:p>
        </p:txBody>
      </p:sp>
      <p:sp>
        <p:nvSpPr>
          <p:cNvPr id="3" name="Espaço Reservado para Conteúdo 2">
            <a:extLst>
              <a:ext uri="{FF2B5EF4-FFF2-40B4-BE49-F238E27FC236}">
                <a16:creationId xmlns:a16="http://schemas.microsoft.com/office/drawing/2014/main" id="{847AD8B5-5303-44FC-88A4-DDD139A5C975}"/>
              </a:ext>
            </a:extLst>
          </p:cNvPr>
          <p:cNvSpPr>
            <a:spLocks noGrp="1"/>
          </p:cNvSpPr>
          <p:nvPr>
            <p:ph idx="1"/>
          </p:nvPr>
        </p:nvSpPr>
        <p:spPr>
          <a:xfrm>
            <a:off x="1261872" y="1828800"/>
            <a:ext cx="8595360" cy="4351337"/>
          </a:xfrm>
        </p:spPr>
        <p:txBody>
          <a:bodyPr vert="horz" lIns="91440" tIns="45720" rIns="91440" bIns="45720" rtlCol="0" anchor="t">
            <a:normAutofit/>
          </a:bodyPr>
          <a:lstStyle/>
          <a:p>
            <a:r>
              <a:rPr lang="pt-BR" dirty="0">
                <a:ea typeface="+mn-lt"/>
                <a:cs typeface="+mn-lt"/>
              </a:rPr>
              <a:t>https://marketsplash.com/pt/tipos-de-animacao/</a:t>
            </a:r>
            <a:endParaRPr lang="pt-BR">
              <a:ea typeface="+mn-lt"/>
              <a:cs typeface="+mn-lt"/>
            </a:endParaRPr>
          </a:p>
          <a:p>
            <a:r>
              <a:rPr lang="pt-BR" dirty="0">
                <a:ea typeface="+mn-lt"/>
                <a:cs typeface="+mn-lt"/>
              </a:rPr>
              <a:t>https://en.wikipedia.org/wiki/Procedural_animation</a:t>
            </a:r>
          </a:p>
          <a:p>
            <a:r>
              <a:rPr lang="pt-BR" dirty="0">
                <a:ea typeface="+mn-lt"/>
                <a:cs typeface="+mn-lt"/>
              </a:rPr>
              <a:t>http://www.ic.uff.br/~aconci/CapituloDeAnimacao.pdf</a:t>
            </a:r>
          </a:p>
          <a:p>
            <a:r>
              <a:rPr lang="pt-BR" dirty="0">
                <a:ea typeface="+mn-lt"/>
                <a:cs typeface="+mn-lt"/>
              </a:rPr>
              <a:t>https://www.renderforest.com/pt/blog/2d-animation</a:t>
            </a:r>
          </a:p>
          <a:p>
            <a:r>
              <a:rPr lang="pt-BR" dirty="0">
                <a:ea typeface="+mn-lt"/>
                <a:cs typeface="+mn-lt"/>
              </a:rPr>
              <a:t>https://www.bloopanimation.com/pt/what-is-3d-animation/</a:t>
            </a:r>
          </a:p>
          <a:p>
            <a:r>
              <a:rPr lang="pt-BR" dirty="0">
                <a:ea typeface="+mn-lt"/>
                <a:cs typeface="+mn-lt"/>
              </a:rPr>
              <a:t>http://www.ic.uff.br/~aconci/CG-Aula2-2017.pdf</a:t>
            </a:r>
          </a:p>
          <a:p>
            <a:r>
              <a:rPr lang="pt-BR" dirty="0">
                <a:ea typeface="+mn-lt"/>
                <a:cs typeface="+mn-lt"/>
              </a:rPr>
              <a:t>https://link.springer.com/chapter/10.1007/978-3-642-84574-1_44</a:t>
            </a:r>
          </a:p>
          <a:p>
            <a:r>
              <a:rPr lang="pt-BR" dirty="0">
                <a:ea typeface="+mn-lt"/>
                <a:cs typeface="+mn-lt"/>
              </a:rPr>
              <a:t>https://ieeexplore.ieee.org/document/674969</a:t>
            </a:r>
          </a:p>
          <a:p>
            <a:endParaRPr lang="pt-BR" dirty="0">
              <a:ea typeface="+mn-lt"/>
              <a:cs typeface="+mn-lt"/>
            </a:endParaRPr>
          </a:p>
          <a:p>
            <a:endParaRPr lang="pt-BR" dirty="0">
              <a:ea typeface="+mn-lt"/>
              <a:cs typeface="+mn-lt"/>
            </a:endParaRPr>
          </a:p>
          <a:p>
            <a:endParaRPr lang="pt-BR" dirty="0">
              <a:ea typeface="+mn-lt"/>
              <a:cs typeface="+mn-lt"/>
            </a:endParaRPr>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3932600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F475D0-09BD-4C99-8348-CCD0581C1E59}"/>
              </a:ext>
            </a:extLst>
          </p:cNvPr>
          <p:cNvSpPr>
            <a:spLocks noGrp="1"/>
          </p:cNvSpPr>
          <p:nvPr>
            <p:ph type="title"/>
          </p:nvPr>
        </p:nvSpPr>
        <p:spPr>
          <a:xfrm>
            <a:off x="530352" y="799521"/>
            <a:ext cx="5565648" cy="2179601"/>
          </a:xfrm>
        </p:spPr>
        <p:txBody>
          <a:bodyPr vert="horz" lIns="91440" tIns="45720" rIns="91440" bIns="45720" rtlCol="0" anchor="b">
            <a:normAutofit/>
          </a:bodyPr>
          <a:lstStyle/>
          <a:p>
            <a:r>
              <a:rPr lang="pt-BR" sz="6000" dirty="0"/>
              <a:t>Animação</a:t>
            </a:r>
            <a:endParaRPr lang="pt-BR" sz="5400" dirty="0"/>
          </a:p>
        </p:txBody>
      </p:sp>
      <p:sp>
        <p:nvSpPr>
          <p:cNvPr id="4" name="CaixaDeTexto 3">
            <a:extLst>
              <a:ext uri="{FF2B5EF4-FFF2-40B4-BE49-F238E27FC236}">
                <a16:creationId xmlns:a16="http://schemas.microsoft.com/office/drawing/2014/main" id="{C2F5DC38-D1D5-4F5C-9ABE-1F80B866DC53}"/>
              </a:ext>
            </a:extLst>
          </p:cNvPr>
          <p:cNvSpPr txBox="1"/>
          <p:nvPr/>
        </p:nvSpPr>
        <p:spPr>
          <a:xfrm>
            <a:off x="1262743" y="4626429"/>
            <a:ext cx="351833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pt-BR" sz="2400" dirty="0">
                <a:ea typeface="+mn-lt"/>
                <a:cs typeface="+mn-lt"/>
              </a:rPr>
              <a:t>Conceito de Animação</a:t>
            </a:r>
            <a:endParaRPr lang="pt-BR" sz="2400" dirty="0"/>
          </a:p>
        </p:txBody>
      </p:sp>
      <p:pic>
        <p:nvPicPr>
          <p:cNvPr id="5" name="Imagem 6">
            <a:extLst>
              <a:ext uri="{FF2B5EF4-FFF2-40B4-BE49-F238E27FC236}">
                <a16:creationId xmlns:a16="http://schemas.microsoft.com/office/drawing/2014/main" id="{C948C037-DBB1-4C06-8513-235953277D3A}"/>
              </a:ext>
            </a:extLst>
          </p:cNvPr>
          <p:cNvPicPr>
            <a:picLocks noChangeAspect="1"/>
          </p:cNvPicPr>
          <p:nvPr/>
        </p:nvPicPr>
        <p:blipFill>
          <a:blip r:embed="rId3"/>
          <a:stretch>
            <a:fillRect/>
          </a:stretch>
        </p:blipFill>
        <p:spPr>
          <a:xfrm>
            <a:off x="6195848" y="2482596"/>
            <a:ext cx="3807372" cy="2615394"/>
          </a:xfrm>
          <a:prstGeom prst="rect">
            <a:avLst/>
          </a:prstGeom>
        </p:spPr>
      </p:pic>
    </p:spTree>
    <p:extLst>
      <p:ext uri="{BB962C8B-B14F-4D97-AF65-F5344CB8AC3E}">
        <p14:creationId xmlns:p14="http://schemas.microsoft.com/office/powerpoint/2010/main" val="1743547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76248C8-0720-48AB-91BA-5F530BB41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2209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5B077A0-E70E-4C80-9906-3F298A9FFBEE}"/>
              </a:ext>
            </a:extLst>
          </p:cNvPr>
          <p:cNvSpPr>
            <a:spLocks noGrp="1"/>
          </p:cNvSpPr>
          <p:nvPr>
            <p:ph type="title"/>
          </p:nvPr>
        </p:nvSpPr>
        <p:spPr>
          <a:xfrm>
            <a:off x="1261871" y="365760"/>
            <a:ext cx="9858383" cy="1325562"/>
          </a:xfrm>
        </p:spPr>
        <p:txBody>
          <a:bodyPr>
            <a:normAutofit/>
          </a:bodyPr>
          <a:lstStyle/>
          <a:p>
            <a:r>
              <a:rPr lang="pt-BR" dirty="0">
                <a:ea typeface="+mj-lt"/>
                <a:cs typeface="+mj-lt"/>
              </a:rPr>
              <a:t>Percepção:</a:t>
            </a:r>
          </a:p>
        </p:txBody>
      </p:sp>
      <p:sp>
        <p:nvSpPr>
          <p:cNvPr id="11" name="Rectangle 10">
            <a:extLst>
              <a:ext uri="{FF2B5EF4-FFF2-40B4-BE49-F238E27FC236}">
                <a16:creationId xmlns:a16="http://schemas.microsoft.com/office/drawing/2014/main" id="{523BEDA7-D0B8-4802-8168-92452653B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D2EFF34B-7B1A-4F9D-8CEE-A40962BC7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3724"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Espaço Reservado para Conteúdo 2">
            <a:extLst>
              <a:ext uri="{FF2B5EF4-FFF2-40B4-BE49-F238E27FC236}">
                <a16:creationId xmlns:a16="http://schemas.microsoft.com/office/drawing/2014/main" id="{1BBAA4BA-13E4-4E69-8689-584BEDFE704B}"/>
              </a:ext>
            </a:extLst>
          </p:cNvPr>
          <p:cNvGraphicFramePr>
            <a:graphicFrameLocks noGrp="1"/>
          </p:cNvGraphicFramePr>
          <p:nvPr>
            <p:ph idx="1"/>
            <p:extLst>
              <p:ext uri="{D42A27DB-BD31-4B8C-83A1-F6EECF244321}">
                <p14:modId xmlns:p14="http://schemas.microsoft.com/office/powerpoint/2010/main" val="1258071492"/>
              </p:ext>
            </p:extLst>
          </p:nvPr>
        </p:nvGraphicFramePr>
        <p:xfrm>
          <a:off x="1262063" y="2013055"/>
          <a:ext cx="9858191" cy="42014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45243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8526098-3590-440B-8C2A-7E54025871B5}"/>
              </a:ext>
            </a:extLst>
          </p:cNvPr>
          <p:cNvSpPr>
            <a:spLocks noGrp="1"/>
          </p:cNvSpPr>
          <p:nvPr>
            <p:ph type="title"/>
          </p:nvPr>
        </p:nvSpPr>
        <p:spPr>
          <a:xfrm>
            <a:off x="1261872" y="365760"/>
            <a:ext cx="9692640" cy="1325562"/>
          </a:xfrm>
        </p:spPr>
        <p:txBody>
          <a:bodyPr>
            <a:normAutofit/>
          </a:bodyPr>
          <a:lstStyle/>
          <a:p>
            <a:r>
              <a:rPr lang="pt-BR" dirty="0">
                <a:ea typeface="+mj-lt"/>
                <a:cs typeface="+mj-lt"/>
              </a:rPr>
              <a:t>Aplicações</a:t>
            </a:r>
            <a:endParaRPr lang="pt-BR" dirty="0"/>
          </a:p>
        </p:txBody>
      </p:sp>
      <p:sp>
        <p:nvSpPr>
          <p:cNvPr id="3" name="Espaço Reservado para Conteúdo 2">
            <a:extLst>
              <a:ext uri="{FF2B5EF4-FFF2-40B4-BE49-F238E27FC236}">
                <a16:creationId xmlns:a16="http://schemas.microsoft.com/office/drawing/2014/main" id="{EAC406D1-AEF3-4120-BEC7-98FDE5A1D3B2}"/>
              </a:ext>
            </a:extLst>
          </p:cNvPr>
          <p:cNvSpPr>
            <a:spLocks noGrp="1"/>
          </p:cNvSpPr>
          <p:nvPr>
            <p:ph idx="1"/>
          </p:nvPr>
        </p:nvSpPr>
        <p:spPr>
          <a:xfrm>
            <a:off x="1261872" y="1828800"/>
            <a:ext cx="8595360" cy="4351337"/>
          </a:xfrm>
        </p:spPr>
        <p:txBody>
          <a:bodyPr vert="horz" lIns="91440" tIns="45720" rIns="91440" bIns="45720" rtlCol="0">
            <a:normAutofit/>
          </a:bodyPr>
          <a:lstStyle/>
          <a:p>
            <a:r>
              <a:rPr lang="pt-BR" sz="1300" dirty="0">
                <a:ea typeface="+mn-lt"/>
                <a:cs typeface="+mn-lt"/>
              </a:rPr>
              <a:t>Produção de filmes e desenhos animados; </a:t>
            </a:r>
            <a:endParaRPr lang="pt-BR" sz="1300" dirty="0"/>
          </a:p>
          <a:p>
            <a:r>
              <a:rPr lang="pt-BR" sz="1300" dirty="0">
                <a:ea typeface="+mn-lt"/>
                <a:cs typeface="+mn-lt"/>
              </a:rPr>
              <a:t>Jogos e simuladores treinamento de pilotos; </a:t>
            </a:r>
          </a:p>
          <a:p>
            <a:r>
              <a:rPr lang="pt-BR" sz="1300" dirty="0">
                <a:ea typeface="+mn-lt"/>
                <a:cs typeface="+mn-lt"/>
              </a:rPr>
              <a:t>Animações na web; </a:t>
            </a:r>
          </a:p>
          <a:p>
            <a:r>
              <a:rPr lang="pt-BR" sz="1300" dirty="0">
                <a:ea typeface="+mn-lt"/>
                <a:cs typeface="+mn-lt"/>
              </a:rPr>
              <a:t>Treinamento militar e esportivo; </a:t>
            </a:r>
          </a:p>
          <a:p>
            <a:r>
              <a:rPr lang="pt-BR" sz="1300" dirty="0">
                <a:ea typeface="+mn-lt"/>
                <a:cs typeface="+mn-lt"/>
              </a:rPr>
              <a:t> Medicina e bioengenharia; </a:t>
            </a:r>
          </a:p>
          <a:p>
            <a:r>
              <a:rPr lang="pt-BR" sz="1300" dirty="0">
                <a:ea typeface="+mn-lt"/>
                <a:cs typeface="+mn-lt"/>
              </a:rPr>
              <a:t>Testes em Engenharia; </a:t>
            </a:r>
          </a:p>
          <a:p>
            <a:r>
              <a:rPr lang="pt-BR" sz="1300" dirty="0">
                <a:ea typeface="+mn-lt"/>
                <a:cs typeface="+mn-lt"/>
              </a:rPr>
              <a:t> Ensino-aprendizagem; </a:t>
            </a:r>
          </a:p>
          <a:p>
            <a:r>
              <a:rPr lang="pt-BR" sz="1300" dirty="0">
                <a:ea typeface="+mn-lt"/>
                <a:cs typeface="+mn-lt"/>
              </a:rPr>
              <a:t>Interfaces Sofisticadas; </a:t>
            </a:r>
          </a:p>
          <a:p>
            <a:r>
              <a:rPr lang="pt-BR" sz="1300" dirty="0">
                <a:ea typeface="+mn-lt"/>
                <a:cs typeface="+mn-lt"/>
              </a:rPr>
              <a:t> Multimídias; </a:t>
            </a:r>
          </a:p>
          <a:p>
            <a:r>
              <a:rPr lang="pt-BR" sz="1300" dirty="0">
                <a:ea typeface="+mn-lt"/>
                <a:cs typeface="+mn-lt"/>
              </a:rPr>
              <a:t>Realidade Virtual; </a:t>
            </a:r>
          </a:p>
          <a:p>
            <a:r>
              <a:rPr lang="pt-BR" sz="1300" dirty="0">
                <a:ea typeface="+mn-lt"/>
                <a:cs typeface="+mn-lt"/>
              </a:rPr>
              <a:t> Outros.</a:t>
            </a:r>
            <a:endParaRPr lang="pt-BR" sz="1300" dirty="0"/>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738635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CF81119-AF40-4ED5-B291-64776A7077E4}"/>
              </a:ext>
            </a:extLst>
          </p:cNvPr>
          <p:cNvSpPr>
            <a:spLocks noGrp="1"/>
          </p:cNvSpPr>
          <p:nvPr>
            <p:ph type="title"/>
          </p:nvPr>
        </p:nvSpPr>
        <p:spPr>
          <a:xfrm>
            <a:off x="1051665" y="326346"/>
            <a:ext cx="9692640" cy="1325562"/>
          </a:xfrm>
        </p:spPr>
        <p:txBody>
          <a:bodyPr>
            <a:normAutofit/>
          </a:bodyPr>
          <a:lstStyle/>
          <a:p>
            <a:r>
              <a:rPr lang="pt-BR" dirty="0"/>
              <a:t>Tipos de Animações</a:t>
            </a:r>
          </a:p>
        </p:txBody>
      </p:sp>
      <p:sp>
        <p:nvSpPr>
          <p:cNvPr id="3" name="Espaço Reservado para Conteúdo 2">
            <a:extLst>
              <a:ext uri="{FF2B5EF4-FFF2-40B4-BE49-F238E27FC236}">
                <a16:creationId xmlns:a16="http://schemas.microsoft.com/office/drawing/2014/main" id="{60FF3C89-EAF1-4DE6-AAB4-FA718E7921A4}"/>
              </a:ext>
            </a:extLst>
          </p:cNvPr>
          <p:cNvSpPr>
            <a:spLocks noGrp="1"/>
          </p:cNvSpPr>
          <p:nvPr>
            <p:ph idx="1"/>
          </p:nvPr>
        </p:nvSpPr>
        <p:spPr>
          <a:xfrm>
            <a:off x="1143631" y="2196662"/>
            <a:ext cx="8595360" cy="3930922"/>
          </a:xfrm>
        </p:spPr>
        <p:txBody>
          <a:bodyPr vert="horz" lIns="91440" tIns="45720" rIns="91440" bIns="45720" rtlCol="0" anchor="t">
            <a:normAutofit/>
          </a:bodyPr>
          <a:lstStyle/>
          <a:p>
            <a:r>
              <a:rPr lang="pt-BR" sz="2400" dirty="0">
                <a:ea typeface="+mn-lt"/>
                <a:cs typeface="+mn-lt"/>
              </a:rPr>
              <a:t>Animação 2D</a:t>
            </a:r>
            <a:endParaRPr lang="pt-BR" sz="2400" dirty="0"/>
          </a:p>
          <a:p>
            <a:endParaRPr lang="pt-BR" sz="2400" dirty="0">
              <a:ea typeface="+mn-lt"/>
              <a:cs typeface="+mn-lt"/>
            </a:endParaRPr>
          </a:p>
          <a:p>
            <a:r>
              <a:rPr lang="pt-BR" sz="2400" dirty="0">
                <a:ea typeface="+mn-lt"/>
                <a:cs typeface="+mn-lt"/>
              </a:rPr>
              <a:t>Animação 3D</a:t>
            </a:r>
            <a:endParaRPr lang="pt-BR" sz="2400" dirty="0"/>
          </a:p>
          <a:p>
            <a:endParaRPr lang="pt-BR" sz="2400" dirty="0">
              <a:ea typeface="+mn-lt"/>
              <a:cs typeface="+mn-lt"/>
            </a:endParaRPr>
          </a:p>
          <a:p>
            <a:r>
              <a:rPr lang="pt-BR" sz="2400" dirty="0">
                <a:ea typeface="+mn-lt"/>
                <a:cs typeface="+mn-lt"/>
              </a:rPr>
              <a:t>Animação Procedural</a:t>
            </a:r>
            <a:endParaRPr lang="pt-BR" sz="2000" dirty="0"/>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9205658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57EBE85-8213-45F5-AB7B-F57F1CD34FD7}"/>
              </a:ext>
            </a:extLst>
          </p:cNvPr>
          <p:cNvSpPr>
            <a:spLocks noGrp="1"/>
          </p:cNvSpPr>
          <p:nvPr>
            <p:ph type="title"/>
          </p:nvPr>
        </p:nvSpPr>
        <p:spPr>
          <a:xfrm>
            <a:off x="1261872" y="365760"/>
            <a:ext cx="9692640" cy="1325562"/>
          </a:xfrm>
        </p:spPr>
        <p:txBody>
          <a:bodyPr>
            <a:normAutofit/>
          </a:bodyPr>
          <a:lstStyle/>
          <a:p>
            <a:r>
              <a:rPr lang="pt-BR" dirty="0">
                <a:ea typeface="+mj-lt"/>
                <a:cs typeface="+mj-lt"/>
              </a:rPr>
              <a:t>Animação 2D</a:t>
            </a:r>
            <a:endParaRPr lang="pt-BR" dirty="0"/>
          </a:p>
        </p:txBody>
      </p:sp>
      <p:sp>
        <p:nvSpPr>
          <p:cNvPr id="3" name="Espaço Reservado para Conteúdo 2">
            <a:extLst>
              <a:ext uri="{FF2B5EF4-FFF2-40B4-BE49-F238E27FC236}">
                <a16:creationId xmlns:a16="http://schemas.microsoft.com/office/drawing/2014/main" id="{63CE4FD1-B791-406A-91EC-5B33949129A0}"/>
              </a:ext>
            </a:extLst>
          </p:cNvPr>
          <p:cNvSpPr>
            <a:spLocks noGrp="1"/>
          </p:cNvSpPr>
          <p:nvPr>
            <p:ph idx="1"/>
          </p:nvPr>
        </p:nvSpPr>
        <p:spPr>
          <a:xfrm>
            <a:off x="1261872" y="1828800"/>
            <a:ext cx="5389210" cy="4279450"/>
          </a:xfrm>
        </p:spPr>
        <p:txBody>
          <a:bodyPr vert="horz" lIns="91440" tIns="45720" rIns="91440" bIns="45720" rtlCol="0" anchor="t">
            <a:normAutofit/>
          </a:bodyPr>
          <a:lstStyle/>
          <a:p>
            <a:r>
              <a:rPr lang="pt-BR" b="1" dirty="0">
                <a:ea typeface="+mn-lt"/>
                <a:cs typeface="+mn-lt"/>
              </a:rPr>
              <a:t>Pré-Produção</a:t>
            </a:r>
          </a:p>
          <a:p>
            <a:r>
              <a:rPr lang="pt-BR" b="1" dirty="0"/>
              <a:t>Produção:</a:t>
            </a:r>
          </a:p>
          <a:p>
            <a:pPr marL="445770" lvl="1">
              <a:lnSpc>
                <a:spcPct val="100000"/>
              </a:lnSpc>
              <a:spcBef>
                <a:spcPts val="0"/>
              </a:spcBef>
              <a:spcAft>
                <a:spcPts val="0"/>
              </a:spcAft>
              <a:buFont typeface="Arial,Sans-Serif" pitchFamily="18" charset="2"/>
              <a:buChar char="•"/>
            </a:pPr>
            <a:r>
              <a:rPr lang="pt-BR" spc="0" dirty="0">
                <a:ea typeface="+mn-lt"/>
                <a:cs typeface="+mn-lt"/>
              </a:rPr>
              <a:t>Ações e tempo</a:t>
            </a:r>
          </a:p>
          <a:p>
            <a:pPr lvl="1">
              <a:lnSpc>
                <a:spcPct val="100000"/>
              </a:lnSpc>
              <a:spcBef>
                <a:spcPts val="0"/>
              </a:spcBef>
              <a:spcAft>
                <a:spcPts val="0"/>
              </a:spcAft>
              <a:buFont typeface="Arial,Sans-Serif" pitchFamily="18" charset="2"/>
              <a:buChar char="•"/>
            </a:pPr>
            <a:r>
              <a:rPr lang="pt-BR" spc="0" dirty="0">
                <a:ea typeface="+mn-lt"/>
                <a:cs typeface="+mn-lt"/>
              </a:rPr>
              <a:t>Diálogos e música</a:t>
            </a:r>
          </a:p>
          <a:p>
            <a:pPr marL="445770" lvl="1">
              <a:lnSpc>
                <a:spcPct val="100000"/>
              </a:lnSpc>
              <a:spcBef>
                <a:spcPts val="0"/>
              </a:spcBef>
              <a:spcAft>
                <a:spcPts val="0"/>
              </a:spcAft>
              <a:buFont typeface="Arial,Sans-Serif" pitchFamily="18" charset="2"/>
              <a:buChar char="•"/>
            </a:pPr>
            <a:r>
              <a:rPr lang="pt-BR" spc="0" dirty="0">
                <a:ea typeface="+mn-lt"/>
                <a:cs typeface="+mn-lt"/>
              </a:rPr>
              <a:t>Camadas de animações</a:t>
            </a:r>
          </a:p>
          <a:p>
            <a:pPr marL="445770" lvl="1">
              <a:lnSpc>
                <a:spcPct val="100000"/>
              </a:lnSpc>
              <a:spcBef>
                <a:spcPts val="0"/>
              </a:spcBef>
              <a:spcAft>
                <a:spcPts val="0"/>
              </a:spcAft>
              <a:buFont typeface="Arial,Sans-Serif" pitchFamily="18" charset="2"/>
              <a:buChar char="•"/>
            </a:pPr>
            <a:r>
              <a:rPr lang="pt-BR" spc="0" dirty="0">
                <a:ea typeface="+mn-lt"/>
                <a:cs typeface="+mn-lt"/>
              </a:rPr>
              <a:t>Planos de fundo</a:t>
            </a:r>
          </a:p>
          <a:p>
            <a:pPr lvl="1">
              <a:lnSpc>
                <a:spcPct val="100000"/>
              </a:lnSpc>
              <a:spcBef>
                <a:spcPts val="0"/>
              </a:spcBef>
              <a:spcAft>
                <a:spcPts val="0"/>
              </a:spcAft>
              <a:buFont typeface="Arial,Sans-Serif" pitchFamily="18" charset="2"/>
              <a:buChar char="•"/>
            </a:pPr>
            <a:r>
              <a:rPr lang="pt-BR" spc="0" dirty="0">
                <a:ea typeface="+mn-lt"/>
                <a:cs typeface="+mn-lt"/>
              </a:rPr>
              <a:t>Perspectiva</a:t>
            </a:r>
            <a:endParaRPr lang="pt-BR" dirty="0"/>
          </a:p>
          <a:p>
            <a:r>
              <a:rPr lang="pt-BR" b="1" dirty="0"/>
              <a:t>Pós-Produção</a:t>
            </a:r>
          </a:p>
          <a:p>
            <a:endParaRPr lang="pt-BR" b="1" dirty="0">
              <a:ea typeface="+mn-lt"/>
              <a:cs typeface="+mn-lt"/>
            </a:endParaRPr>
          </a:p>
          <a:p>
            <a:endParaRPr lang="pt-BR" b="1" dirty="0">
              <a:ea typeface="+mn-lt"/>
              <a:cs typeface="+mn-lt"/>
            </a:endParaRPr>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Imagem 4">
            <a:extLst>
              <a:ext uri="{FF2B5EF4-FFF2-40B4-BE49-F238E27FC236}">
                <a16:creationId xmlns:a16="http://schemas.microsoft.com/office/drawing/2014/main" id="{7F2035F3-0A31-4E4E-8979-C3D74243FC7C}"/>
              </a:ext>
            </a:extLst>
          </p:cNvPr>
          <p:cNvPicPr>
            <a:picLocks noChangeAspect="1"/>
          </p:cNvPicPr>
          <p:nvPr/>
        </p:nvPicPr>
        <p:blipFill>
          <a:blip r:embed="rId3"/>
          <a:stretch>
            <a:fillRect/>
          </a:stretch>
        </p:blipFill>
        <p:spPr>
          <a:xfrm>
            <a:off x="6305909" y="1827361"/>
            <a:ext cx="3533954" cy="3533954"/>
          </a:xfrm>
          <a:prstGeom prst="rect">
            <a:avLst/>
          </a:prstGeom>
        </p:spPr>
      </p:pic>
    </p:spTree>
    <p:extLst>
      <p:ext uri="{BB962C8B-B14F-4D97-AF65-F5344CB8AC3E}">
        <p14:creationId xmlns:p14="http://schemas.microsoft.com/office/powerpoint/2010/main" val="214434058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D689CAB-19E1-4842-BE28-28334AB85FB0}"/>
              </a:ext>
            </a:extLst>
          </p:cNvPr>
          <p:cNvSpPr>
            <a:spLocks noGrp="1"/>
          </p:cNvSpPr>
          <p:nvPr>
            <p:ph type="title"/>
          </p:nvPr>
        </p:nvSpPr>
        <p:spPr>
          <a:xfrm>
            <a:off x="1261872" y="365760"/>
            <a:ext cx="9692640" cy="1325562"/>
          </a:xfrm>
        </p:spPr>
        <p:txBody>
          <a:bodyPr>
            <a:normAutofit/>
          </a:bodyPr>
          <a:lstStyle/>
          <a:p>
            <a:r>
              <a:rPr lang="pt-BR" dirty="0">
                <a:ea typeface="+mj-lt"/>
                <a:cs typeface="+mj-lt"/>
              </a:rPr>
              <a:t>Animação 3D</a:t>
            </a:r>
            <a:endParaRPr lang="pt-BR" dirty="0"/>
          </a:p>
        </p:txBody>
      </p:sp>
      <p:pic>
        <p:nvPicPr>
          <p:cNvPr id="4" name="Imagem 4" descr="Diagrama&#10;&#10;Descrição gerada automaticamente">
            <a:extLst>
              <a:ext uri="{FF2B5EF4-FFF2-40B4-BE49-F238E27FC236}">
                <a16:creationId xmlns:a16="http://schemas.microsoft.com/office/drawing/2014/main" id="{44D11EDE-88A1-4AA3-A1DE-E2EA06608776}"/>
              </a:ext>
            </a:extLst>
          </p:cNvPr>
          <p:cNvPicPr>
            <a:picLocks noGrp="1" noChangeAspect="1"/>
          </p:cNvPicPr>
          <p:nvPr>
            <p:ph idx="1"/>
          </p:nvPr>
        </p:nvPicPr>
        <p:blipFill>
          <a:blip r:embed="rId4"/>
          <a:stretch>
            <a:fillRect/>
          </a:stretch>
        </p:blipFill>
        <p:spPr>
          <a:xfrm>
            <a:off x="1261710" y="1946709"/>
            <a:ext cx="3362325" cy="4000500"/>
          </a:xfrm>
        </p:spPr>
      </p:pic>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Mídia Online 4" descr="Breakdown : &#10;This Reel is a selection of my work on &quot;Despicable Me 2&quot; at Illumination MacGuff as Jr Layout and Previs artist. Layout and Previs Supervisor : Régis Schuller&#10;&#10;1.Layout : All keyframes animations by me (Autodesk Maya) Executing the staging, blocking of Characters, Camera framing and Camera animation (with stereo 3D) based on the 2D Animatic. &#10;2.Previs : All keyframes animations by me (Autodesk Maya) Executing the staging, blocking of Characters, Camera framing and Camera animation based on the 2D Animatic. &#10;3.Layout : All keyframes animations by me (Autodesk Maya) Executing the staging, blocking of Characters, Camera framing and Camera animation (with stereo 3D) based on the 2D Animatic. &#10;4.Previs : All keyframes animations by me (Autodesk Maya) Executing the staging, blocking of Characters, Camera framing and Camera animation, based on the 2D Animatic (not visible here). &#10;5.Layout : All keyframes animations by me (Autodesk Maya) Executing the staging, blocking of Characters, Camera framing and Camera animation (with stereo 3D) based on the 2D Animatic. &#10;6.Layout : All keyframes animations by me (Autodesk Maya) Executing the staging, blocking of Characters, Camera framing and Camera animation (with stereo 3D) based on the 2D Animatic. &#10;&#10;For further informations, feel free to contact me : fredpecievesque@gmail.com&#10;references available on request or visible on my linkedin resume (link under my profile picture)&#10;Illumination Entertainment all rights reserved - Do not Duplicate" title="Despicable Me 2 Layout &amp; Previs reel">
            <a:hlinkClick r:id="" action="ppaction://media"/>
            <a:extLst>
              <a:ext uri="{FF2B5EF4-FFF2-40B4-BE49-F238E27FC236}">
                <a16:creationId xmlns:a16="http://schemas.microsoft.com/office/drawing/2014/main" id="{2C566E4C-663D-4EFA-A741-5AB3C88B8055}"/>
              </a:ext>
            </a:extLst>
          </p:cNvPr>
          <p:cNvPicPr>
            <a:picLocks noRot="1" noChangeAspect="1"/>
          </p:cNvPicPr>
          <p:nvPr>
            <a:videoFile r:link="rId1"/>
          </p:nvPr>
        </p:nvPicPr>
        <p:blipFill>
          <a:blip r:embed="rId5"/>
          <a:stretch>
            <a:fillRect/>
          </a:stretch>
        </p:blipFill>
        <p:spPr>
          <a:xfrm>
            <a:off x="4862662" y="2311160"/>
            <a:ext cx="6075393" cy="3328359"/>
          </a:xfrm>
          <a:prstGeom prst="rect">
            <a:avLst/>
          </a:prstGeom>
        </p:spPr>
      </p:pic>
    </p:spTree>
    <p:extLst>
      <p:ext uri="{BB962C8B-B14F-4D97-AF65-F5344CB8AC3E}">
        <p14:creationId xmlns:p14="http://schemas.microsoft.com/office/powerpoint/2010/main" val="36197570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display="0">
                  <p:stCondLst>
                    <p:cond delay="indefinite"/>
                  </p:stCondLst>
                </p:cTn>
                <p:tgtEl>
                  <p:spTgt spid="5"/>
                </p:tgtEl>
              </p:cMediaNode>
            </p:video>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FBE07D7-1E1A-47FB-BEEB-04EAEA124756}"/>
              </a:ext>
            </a:extLst>
          </p:cNvPr>
          <p:cNvSpPr>
            <a:spLocks noGrp="1"/>
          </p:cNvSpPr>
          <p:nvPr>
            <p:ph type="title"/>
          </p:nvPr>
        </p:nvSpPr>
        <p:spPr>
          <a:xfrm>
            <a:off x="1261872" y="365760"/>
            <a:ext cx="9692640" cy="1325562"/>
          </a:xfrm>
        </p:spPr>
        <p:txBody>
          <a:bodyPr>
            <a:normAutofit/>
          </a:bodyPr>
          <a:lstStyle/>
          <a:p>
            <a:r>
              <a:rPr lang="pt-BR" dirty="0">
                <a:ea typeface="+mj-lt"/>
                <a:cs typeface="+mj-lt"/>
              </a:rPr>
              <a:t>Animação Procedural</a:t>
            </a:r>
            <a:endParaRPr lang="pt-BR" dirty="0"/>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Imagem 4">
            <a:extLst>
              <a:ext uri="{FF2B5EF4-FFF2-40B4-BE49-F238E27FC236}">
                <a16:creationId xmlns:a16="http://schemas.microsoft.com/office/drawing/2014/main" id="{114A2AC0-A894-4677-8FDF-1634339578DA}"/>
              </a:ext>
            </a:extLst>
          </p:cNvPr>
          <p:cNvPicPr>
            <a:picLocks noChangeAspect="1"/>
          </p:cNvPicPr>
          <p:nvPr/>
        </p:nvPicPr>
        <p:blipFill>
          <a:blip r:embed="rId3"/>
          <a:stretch>
            <a:fillRect/>
          </a:stretch>
        </p:blipFill>
        <p:spPr>
          <a:xfrm>
            <a:off x="6112174" y="2246911"/>
            <a:ext cx="3533235" cy="3456856"/>
          </a:xfrm>
          <a:prstGeom prst="rect">
            <a:avLst/>
          </a:prstGeom>
        </p:spPr>
      </p:pic>
      <p:pic>
        <p:nvPicPr>
          <p:cNvPr id="5" name="Imagem 5" descr="Uma imagem contendo ao ar livre, rocha, em pé, urso&#10;&#10;Descrição gerada automaticamente">
            <a:extLst>
              <a:ext uri="{FF2B5EF4-FFF2-40B4-BE49-F238E27FC236}">
                <a16:creationId xmlns:a16="http://schemas.microsoft.com/office/drawing/2014/main" id="{621367B9-D800-48BC-AD3D-FB3CB1F5838D}"/>
              </a:ext>
            </a:extLst>
          </p:cNvPr>
          <p:cNvPicPr>
            <a:picLocks noChangeAspect="1"/>
          </p:cNvPicPr>
          <p:nvPr/>
        </p:nvPicPr>
        <p:blipFill>
          <a:blip r:embed="rId4"/>
          <a:stretch>
            <a:fillRect/>
          </a:stretch>
        </p:blipFill>
        <p:spPr>
          <a:xfrm>
            <a:off x="856890" y="2250622"/>
            <a:ext cx="4856670" cy="2744942"/>
          </a:xfrm>
          <a:prstGeom prst="rect">
            <a:avLst/>
          </a:prstGeom>
        </p:spPr>
      </p:pic>
    </p:spTree>
    <p:extLst>
      <p:ext uri="{BB962C8B-B14F-4D97-AF65-F5344CB8AC3E}">
        <p14:creationId xmlns:p14="http://schemas.microsoft.com/office/powerpoint/2010/main" val="301583260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0431E-0B04-44A1-9C51-531E28D18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736EA0C-73E5-47A6-92F9-14FF823AB45B}"/>
              </a:ext>
            </a:extLst>
          </p:cNvPr>
          <p:cNvSpPr>
            <a:spLocks noGrp="1"/>
          </p:cNvSpPr>
          <p:nvPr>
            <p:ph type="title"/>
          </p:nvPr>
        </p:nvSpPr>
        <p:spPr>
          <a:xfrm>
            <a:off x="1261872" y="365760"/>
            <a:ext cx="9692640" cy="1325562"/>
          </a:xfrm>
        </p:spPr>
        <p:txBody>
          <a:bodyPr>
            <a:normAutofit/>
          </a:bodyPr>
          <a:lstStyle/>
          <a:p>
            <a:r>
              <a:rPr lang="pt-BR" dirty="0"/>
              <a:t>Percepção Visual</a:t>
            </a:r>
          </a:p>
        </p:txBody>
      </p:sp>
      <p:sp>
        <p:nvSpPr>
          <p:cNvPr id="3" name="Espaço Reservado para Conteúdo 2">
            <a:extLst>
              <a:ext uri="{FF2B5EF4-FFF2-40B4-BE49-F238E27FC236}">
                <a16:creationId xmlns:a16="http://schemas.microsoft.com/office/drawing/2014/main" id="{5083805B-5268-43E8-A231-4DF94A861108}"/>
              </a:ext>
            </a:extLst>
          </p:cNvPr>
          <p:cNvSpPr>
            <a:spLocks noGrp="1"/>
          </p:cNvSpPr>
          <p:nvPr>
            <p:ph idx="1"/>
          </p:nvPr>
        </p:nvSpPr>
        <p:spPr>
          <a:xfrm>
            <a:off x="1806158" y="2506133"/>
            <a:ext cx="5825551" cy="2670099"/>
          </a:xfrm>
        </p:spPr>
        <p:txBody>
          <a:bodyPr vert="horz" lIns="91440" tIns="45720" rIns="91440" bIns="45720" rtlCol="0" anchor="t">
            <a:normAutofit/>
          </a:bodyPr>
          <a:lstStyle/>
          <a:p>
            <a:pPr marL="0" indent="0">
              <a:buNone/>
            </a:pPr>
            <a:r>
              <a:rPr lang="pt-BR" sz="2400" dirty="0">
                <a:ea typeface="+mn-lt"/>
                <a:cs typeface="+mn-lt"/>
              </a:rPr>
              <a:t>Categorias de Informações Visuais:</a:t>
            </a:r>
            <a:endParaRPr lang="pt-BR" dirty="0"/>
          </a:p>
          <a:p>
            <a:r>
              <a:rPr lang="pt-BR" dirty="0">
                <a:ea typeface="+mn-lt"/>
                <a:cs typeface="+mn-lt"/>
              </a:rPr>
              <a:t>Monoculares</a:t>
            </a:r>
          </a:p>
          <a:p>
            <a:r>
              <a:rPr lang="pt-BR" dirty="0">
                <a:ea typeface="+mn-lt"/>
                <a:cs typeface="+mn-lt"/>
              </a:rPr>
              <a:t>Óculo motoras</a:t>
            </a:r>
          </a:p>
          <a:p>
            <a:r>
              <a:rPr lang="pt-BR" dirty="0">
                <a:ea typeface="+mn-lt"/>
                <a:cs typeface="+mn-lt"/>
              </a:rPr>
              <a:t>Estereoscópicas</a:t>
            </a:r>
          </a:p>
          <a:p>
            <a:pPr marL="0" indent="0">
              <a:buNone/>
            </a:pPr>
            <a:endParaRPr lang="pt-BR" dirty="0">
              <a:ea typeface="+mn-lt"/>
              <a:cs typeface="+mn-lt"/>
            </a:endParaRPr>
          </a:p>
          <a:p>
            <a:pPr marL="0" indent="0">
              <a:buNone/>
            </a:pPr>
            <a:endParaRPr lang="pt-BR" dirty="0"/>
          </a:p>
        </p:txBody>
      </p:sp>
      <p:sp>
        <p:nvSpPr>
          <p:cNvPr id="10" name="Rectangle 9">
            <a:extLst>
              <a:ext uri="{FF2B5EF4-FFF2-40B4-BE49-F238E27FC236}">
                <a16:creationId xmlns:a16="http://schemas.microsoft.com/office/drawing/2014/main" id="{6B424749-EEE0-49C9-9ABF-97B171A3E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145631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1394</Words>
  <Application>Microsoft Office PowerPoint</Application>
  <PresentationFormat>Widescreen</PresentationFormat>
  <Paragraphs>132</Paragraphs>
  <Slides>17</Slides>
  <Notes>8</Notes>
  <HiddenSlides>0</HiddenSlides>
  <MMClips>1</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17</vt:i4>
      </vt:variant>
    </vt:vector>
  </HeadingPairs>
  <TitlesOfParts>
    <vt:vector size="23" baseType="lpstr">
      <vt:lpstr>Arial</vt:lpstr>
      <vt:lpstr>Arial,Sans-Serif</vt:lpstr>
      <vt:lpstr>Calibri</vt:lpstr>
      <vt:lpstr>Century Schoolbook</vt:lpstr>
      <vt:lpstr>Wingdings 2</vt:lpstr>
      <vt:lpstr>View</vt:lpstr>
      <vt:lpstr>Percepção Visual Animação Digitalizador 3d</vt:lpstr>
      <vt:lpstr>Animação</vt:lpstr>
      <vt:lpstr>Percepção:</vt:lpstr>
      <vt:lpstr>Aplicações</vt:lpstr>
      <vt:lpstr>Tipos de Animações</vt:lpstr>
      <vt:lpstr>Animação 2D</vt:lpstr>
      <vt:lpstr>Animação 3D</vt:lpstr>
      <vt:lpstr>Animação Procedural</vt:lpstr>
      <vt:lpstr>Percepção Visual</vt:lpstr>
      <vt:lpstr>Monoculares</vt:lpstr>
      <vt:lpstr>Óculo motoras</vt:lpstr>
      <vt:lpstr>Estereoscópicas</vt:lpstr>
      <vt:lpstr>Digitalizador 3D</vt:lpstr>
      <vt:lpstr>Duas formas básicas de digitalizador 3D</vt:lpstr>
      <vt:lpstr>Scanner sem contato </vt:lpstr>
      <vt:lpstr>Áreas de Atuação:</vt:lpstr>
      <vt:lpstr>Referencias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Julio Vicente Brych</dc:creator>
  <cp:lastModifiedBy>Julio Vicente Brych</cp:lastModifiedBy>
  <cp:revision>628</cp:revision>
  <dcterms:created xsi:type="dcterms:W3CDTF">2022-03-08T18:21:11Z</dcterms:created>
  <dcterms:modified xsi:type="dcterms:W3CDTF">2022-03-10T09:59:22Z</dcterms:modified>
</cp:coreProperties>
</file>

<file path=docProps/thumbnail.jpeg>
</file>